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58" r:id="rId5"/>
    <p:sldId id="261" r:id="rId6"/>
    <p:sldId id="262" r:id="rId7"/>
    <p:sldId id="282" r:id="rId8"/>
    <p:sldId id="259" r:id="rId9"/>
    <p:sldId id="265" r:id="rId10"/>
    <p:sldId id="260" r:id="rId11"/>
    <p:sldId id="263" r:id="rId12"/>
    <p:sldId id="264" r:id="rId13"/>
    <p:sldId id="268" r:id="rId14"/>
    <p:sldId id="267" r:id="rId15"/>
    <p:sldId id="266" r:id="rId16"/>
    <p:sldId id="269" r:id="rId17"/>
    <p:sldId id="270" r:id="rId18"/>
    <p:sldId id="271" r:id="rId19"/>
    <p:sldId id="273" r:id="rId20"/>
    <p:sldId id="275" r:id="rId21"/>
    <p:sldId id="276" r:id="rId22"/>
    <p:sldId id="277" r:id="rId23"/>
    <p:sldId id="272" r:id="rId24"/>
    <p:sldId id="274" r:id="rId25"/>
    <p:sldId id="257" r:id="rId26"/>
    <p:sldId id="279"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42" d="100"/>
          <a:sy n="42" d="100"/>
        </p:scale>
        <p:origin x="2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4A765E-78AE-46F9-AE8B-7715294A9C1F}"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C7EB8-B430-43BE-BFC7-398D60538FB3}" type="slidenum">
              <a:rPr lang="en-US" smtClean="0"/>
              <a:t>‹#›</a:t>
            </a:fld>
            <a:endParaRPr lang="en-US"/>
          </a:p>
        </p:txBody>
      </p:sp>
    </p:spTree>
    <p:extLst>
      <p:ext uri="{BB962C8B-B14F-4D97-AF65-F5344CB8AC3E}">
        <p14:creationId xmlns:p14="http://schemas.microsoft.com/office/powerpoint/2010/main" val="40232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A765E-78AE-46F9-AE8B-7715294A9C1F}"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C7EB8-B430-43BE-BFC7-398D60538FB3}" type="slidenum">
              <a:rPr lang="en-US" smtClean="0"/>
              <a:t>‹#›</a:t>
            </a:fld>
            <a:endParaRPr lang="en-US"/>
          </a:p>
        </p:txBody>
      </p:sp>
    </p:spTree>
    <p:extLst>
      <p:ext uri="{BB962C8B-B14F-4D97-AF65-F5344CB8AC3E}">
        <p14:creationId xmlns:p14="http://schemas.microsoft.com/office/powerpoint/2010/main" val="132089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A765E-78AE-46F9-AE8B-7715294A9C1F}"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C7EB8-B430-43BE-BFC7-398D60538FB3}" type="slidenum">
              <a:rPr lang="en-US" smtClean="0"/>
              <a:t>‹#›</a:t>
            </a:fld>
            <a:endParaRPr lang="en-US"/>
          </a:p>
        </p:txBody>
      </p:sp>
    </p:spTree>
    <p:extLst>
      <p:ext uri="{BB962C8B-B14F-4D97-AF65-F5344CB8AC3E}">
        <p14:creationId xmlns:p14="http://schemas.microsoft.com/office/powerpoint/2010/main" val="213549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A765E-78AE-46F9-AE8B-7715294A9C1F}"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C7EB8-B430-43BE-BFC7-398D60538FB3}" type="slidenum">
              <a:rPr lang="en-US" smtClean="0"/>
              <a:t>‹#›</a:t>
            </a:fld>
            <a:endParaRPr lang="en-US"/>
          </a:p>
        </p:txBody>
      </p:sp>
    </p:spTree>
    <p:extLst>
      <p:ext uri="{BB962C8B-B14F-4D97-AF65-F5344CB8AC3E}">
        <p14:creationId xmlns:p14="http://schemas.microsoft.com/office/powerpoint/2010/main" val="396491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A765E-78AE-46F9-AE8B-7715294A9C1F}"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C7EB8-B430-43BE-BFC7-398D60538FB3}" type="slidenum">
              <a:rPr lang="en-US" smtClean="0"/>
              <a:t>‹#›</a:t>
            </a:fld>
            <a:endParaRPr lang="en-US"/>
          </a:p>
        </p:txBody>
      </p:sp>
    </p:spTree>
    <p:extLst>
      <p:ext uri="{BB962C8B-B14F-4D97-AF65-F5344CB8AC3E}">
        <p14:creationId xmlns:p14="http://schemas.microsoft.com/office/powerpoint/2010/main" val="152343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4A765E-78AE-46F9-AE8B-7715294A9C1F}"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C7EB8-B430-43BE-BFC7-398D60538FB3}" type="slidenum">
              <a:rPr lang="en-US" smtClean="0"/>
              <a:t>‹#›</a:t>
            </a:fld>
            <a:endParaRPr lang="en-US"/>
          </a:p>
        </p:txBody>
      </p:sp>
    </p:spTree>
    <p:extLst>
      <p:ext uri="{BB962C8B-B14F-4D97-AF65-F5344CB8AC3E}">
        <p14:creationId xmlns:p14="http://schemas.microsoft.com/office/powerpoint/2010/main" val="76841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4A765E-78AE-46F9-AE8B-7715294A9C1F}"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C7EB8-B430-43BE-BFC7-398D60538FB3}" type="slidenum">
              <a:rPr lang="en-US" smtClean="0"/>
              <a:t>‹#›</a:t>
            </a:fld>
            <a:endParaRPr lang="en-US"/>
          </a:p>
        </p:txBody>
      </p:sp>
    </p:spTree>
    <p:extLst>
      <p:ext uri="{BB962C8B-B14F-4D97-AF65-F5344CB8AC3E}">
        <p14:creationId xmlns:p14="http://schemas.microsoft.com/office/powerpoint/2010/main" val="33457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A765E-78AE-46F9-AE8B-7715294A9C1F}"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C7EB8-B430-43BE-BFC7-398D60538FB3}" type="slidenum">
              <a:rPr lang="en-US" smtClean="0"/>
              <a:t>‹#›</a:t>
            </a:fld>
            <a:endParaRPr lang="en-US"/>
          </a:p>
        </p:txBody>
      </p:sp>
    </p:spTree>
    <p:extLst>
      <p:ext uri="{BB962C8B-B14F-4D97-AF65-F5344CB8AC3E}">
        <p14:creationId xmlns:p14="http://schemas.microsoft.com/office/powerpoint/2010/main" val="92905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A765E-78AE-46F9-AE8B-7715294A9C1F}"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C7EB8-B430-43BE-BFC7-398D60538FB3}" type="slidenum">
              <a:rPr lang="en-US" smtClean="0"/>
              <a:t>‹#›</a:t>
            </a:fld>
            <a:endParaRPr lang="en-US"/>
          </a:p>
        </p:txBody>
      </p:sp>
    </p:spTree>
    <p:extLst>
      <p:ext uri="{BB962C8B-B14F-4D97-AF65-F5344CB8AC3E}">
        <p14:creationId xmlns:p14="http://schemas.microsoft.com/office/powerpoint/2010/main" val="152086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65E-78AE-46F9-AE8B-7715294A9C1F}"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C7EB8-B430-43BE-BFC7-398D60538FB3}" type="slidenum">
              <a:rPr lang="en-US" smtClean="0"/>
              <a:t>‹#›</a:t>
            </a:fld>
            <a:endParaRPr lang="en-US"/>
          </a:p>
        </p:txBody>
      </p:sp>
    </p:spTree>
    <p:extLst>
      <p:ext uri="{BB962C8B-B14F-4D97-AF65-F5344CB8AC3E}">
        <p14:creationId xmlns:p14="http://schemas.microsoft.com/office/powerpoint/2010/main" val="11141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65E-78AE-46F9-AE8B-7715294A9C1F}"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C7EB8-B430-43BE-BFC7-398D60538FB3}" type="slidenum">
              <a:rPr lang="en-US" smtClean="0"/>
              <a:t>‹#›</a:t>
            </a:fld>
            <a:endParaRPr lang="en-US"/>
          </a:p>
        </p:txBody>
      </p:sp>
    </p:spTree>
    <p:extLst>
      <p:ext uri="{BB962C8B-B14F-4D97-AF65-F5344CB8AC3E}">
        <p14:creationId xmlns:p14="http://schemas.microsoft.com/office/powerpoint/2010/main" val="290678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A765E-78AE-46F9-AE8B-7715294A9C1F}" type="datetimeFigureOut">
              <a:rPr lang="en-US" smtClean="0"/>
              <a:t>8/27/2018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7EB8-B430-43BE-BFC7-398D60538FB3}" type="slidenum">
              <a:rPr lang="en-US" smtClean="0"/>
              <a:t>‹#›</a:t>
            </a:fld>
            <a:endParaRPr lang="en-US"/>
          </a:p>
        </p:txBody>
      </p:sp>
    </p:spTree>
    <p:extLst>
      <p:ext uri="{BB962C8B-B14F-4D97-AF65-F5344CB8AC3E}">
        <p14:creationId xmlns:p14="http://schemas.microsoft.com/office/powerpoint/2010/main" val="1983060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t81Lhf37VhY"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m.youtube.com/watch?v=4IHopJcPli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34837"/>
            <a:ext cx="9144000" cy="1089193"/>
          </a:xfrm>
        </p:spPr>
        <p:txBody>
          <a:bodyPr/>
          <a:lstStyle/>
          <a:p>
            <a:r>
              <a:rPr lang="en-US" b="1" dirty="0" smtClean="0">
                <a:latin typeface="Agency FB" panose="020B0503020202020204" pitchFamily="34" charset="0"/>
              </a:rPr>
              <a:t>Welcome to AP Seminar!! </a:t>
            </a:r>
            <a:r>
              <a:rPr lang="en-US" b="1" dirty="0" smtClean="0">
                <a:latin typeface="Agency FB" panose="020B0503020202020204" pitchFamily="34" charset="0"/>
                <a:sym typeface="Wingdings" panose="05000000000000000000" pitchFamily="2" charset="2"/>
              </a:rPr>
              <a:t></a:t>
            </a:r>
            <a:endParaRPr lang="en-US" b="1" dirty="0">
              <a:latin typeface="Agency FB" panose="020B0503020202020204" pitchFamily="34" charset="0"/>
            </a:endParaRPr>
          </a:p>
        </p:txBody>
      </p:sp>
      <p:pic>
        <p:nvPicPr>
          <p:cNvPr id="1028" name="Picture 4" descr="Image result for ap seminar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392" y="2449345"/>
            <a:ext cx="8437215" cy="41975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63413" y="1767355"/>
            <a:ext cx="3065172" cy="477054"/>
          </a:xfrm>
          <a:prstGeom prst="rect">
            <a:avLst/>
          </a:prstGeom>
          <a:noFill/>
        </p:spPr>
        <p:txBody>
          <a:bodyPr wrap="square" rtlCol="0">
            <a:spAutoFit/>
          </a:bodyPr>
          <a:lstStyle/>
          <a:p>
            <a:pPr algn="ctr"/>
            <a:r>
              <a:rPr lang="en-US" sz="2500" b="1" dirty="0" smtClean="0">
                <a:latin typeface="Agency FB" panose="020B0503020202020204" pitchFamily="34" charset="0"/>
              </a:rPr>
              <a:t>Ms. Overton Room 2608</a:t>
            </a:r>
            <a:endParaRPr lang="en-US" sz="2500" b="1" dirty="0">
              <a:latin typeface="Agency FB" panose="020B0503020202020204" pitchFamily="34" charset="0"/>
            </a:endParaRPr>
          </a:p>
        </p:txBody>
      </p:sp>
    </p:spTree>
    <p:extLst>
      <p:ext uri="{BB962C8B-B14F-4D97-AF65-F5344CB8AC3E}">
        <p14:creationId xmlns:p14="http://schemas.microsoft.com/office/powerpoint/2010/main" val="2230852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4" y="-143904"/>
            <a:ext cx="10515600" cy="1325563"/>
          </a:xfrm>
        </p:spPr>
        <p:txBody>
          <a:bodyPr/>
          <a:lstStyle/>
          <a:p>
            <a:pPr algn="ctr"/>
            <a:r>
              <a:rPr lang="en-US" dirty="0" smtClean="0">
                <a:latin typeface="Algerian" panose="04020705040A02060702" pitchFamily="82" charset="0"/>
              </a:rPr>
              <a:t>Ap seminar Grading </a:t>
            </a:r>
            <a:endParaRPr lang="en-US" dirty="0">
              <a:latin typeface="Algerian" panose="04020705040A02060702" pitchFamily="82" charset="0"/>
            </a:endParaRPr>
          </a:p>
        </p:txBody>
      </p:sp>
      <p:cxnSp>
        <p:nvCxnSpPr>
          <p:cNvPr id="5" name="Straight Arrow Connector 4"/>
          <p:cNvCxnSpPr/>
          <p:nvPr/>
        </p:nvCxnSpPr>
        <p:spPr>
          <a:xfrm flipH="1">
            <a:off x="4672013" y="819147"/>
            <a:ext cx="1423987" cy="1409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96000" y="819147"/>
            <a:ext cx="1423987" cy="1409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Cloud 7"/>
          <p:cNvSpPr/>
          <p:nvPr/>
        </p:nvSpPr>
        <p:spPr>
          <a:xfrm>
            <a:off x="2043113" y="2343147"/>
            <a:ext cx="3624262" cy="26860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6665118" y="2211385"/>
            <a:ext cx="3624262" cy="26860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6506" y="3024452"/>
            <a:ext cx="2657475" cy="1323439"/>
          </a:xfrm>
          <a:prstGeom prst="rect">
            <a:avLst/>
          </a:prstGeom>
          <a:noFill/>
        </p:spPr>
        <p:txBody>
          <a:bodyPr wrap="square" rtlCol="0">
            <a:spAutoFit/>
          </a:bodyPr>
          <a:lstStyle/>
          <a:p>
            <a:pPr algn="ctr"/>
            <a:r>
              <a:rPr lang="en-US" sz="4000" b="1" dirty="0" smtClean="0">
                <a:solidFill>
                  <a:schemeClr val="bg1">
                    <a:lumMod val="95000"/>
                  </a:schemeClr>
                </a:solidFill>
              </a:rPr>
              <a:t>Skills Based Grades</a:t>
            </a:r>
            <a:endParaRPr lang="en-US" sz="4000" b="1" dirty="0">
              <a:solidFill>
                <a:schemeClr val="bg1">
                  <a:lumMod val="95000"/>
                </a:schemeClr>
              </a:solidFill>
            </a:endParaRPr>
          </a:p>
        </p:txBody>
      </p:sp>
      <p:sp>
        <p:nvSpPr>
          <p:cNvPr id="11" name="TextBox 10"/>
          <p:cNvSpPr txBox="1"/>
          <p:nvPr/>
        </p:nvSpPr>
        <p:spPr>
          <a:xfrm>
            <a:off x="7148511" y="2892690"/>
            <a:ext cx="2657475" cy="1323439"/>
          </a:xfrm>
          <a:prstGeom prst="rect">
            <a:avLst/>
          </a:prstGeom>
          <a:noFill/>
        </p:spPr>
        <p:txBody>
          <a:bodyPr wrap="square" rtlCol="0">
            <a:spAutoFit/>
          </a:bodyPr>
          <a:lstStyle/>
          <a:p>
            <a:pPr algn="ctr"/>
            <a:r>
              <a:rPr lang="en-US" sz="4000" b="1" dirty="0" smtClean="0">
                <a:solidFill>
                  <a:schemeClr val="bg1">
                    <a:lumMod val="95000"/>
                  </a:schemeClr>
                </a:solidFill>
              </a:rPr>
              <a:t>Standards Grades</a:t>
            </a:r>
            <a:endParaRPr lang="en-US" sz="4000" b="1" dirty="0">
              <a:solidFill>
                <a:schemeClr val="bg1">
                  <a:lumMod val="95000"/>
                </a:schemeClr>
              </a:solidFill>
            </a:endParaRPr>
          </a:p>
        </p:txBody>
      </p:sp>
      <p:pic>
        <p:nvPicPr>
          <p:cNvPr id="4098" name="Picture 2" descr="Image result for traditional vs. ne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348"/>
          <a:stretch/>
        </p:blipFill>
        <p:spPr bwMode="auto">
          <a:xfrm>
            <a:off x="4733752" y="4705499"/>
            <a:ext cx="2895944" cy="21269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9689430">
            <a:off x="547688" y="1721016"/>
            <a:ext cx="2533649" cy="1015663"/>
          </a:xfrm>
          <a:prstGeom prst="rect">
            <a:avLst/>
          </a:prstGeom>
          <a:noFill/>
        </p:spPr>
        <p:txBody>
          <a:bodyPr wrap="square" rtlCol="0">
            <a:spAutoFit/>
          </a:bodyPr>
          <a:lstStyle/>
          <a:p>
            <a:pPr algn="ctr"/>
            <a:r>
              <a:rPr lang="en-US" sz="3000" b="1" dirty="0" smtClean="0"/>
              <a:t>Typical to most courses</a:t>
            </a:r>
            <a:endParaRPr lang="en-US" sz="3000" b="1" dirty="0"/>
          </a:p>
        </p:txBody>
      </p:sp>
      <p:sp>
        <p:nvSpPr>
          <p:cNvPr id="14" name="TextBox 13"/>
          <p:cNvSpPr txBox="1"/>
          <p:nvPr/>
        </p:nvSpPr>
        <p:spPr>
          <a:xfrm rot="1623045">
            <a:off x="8974763" y="1576357"/>
            <a:ext cx="2965113" cy="1015663"/>
          </a:xfrm>
          <a:prstGeom prst="rect">
            <a:avLst/>
          </a:prstGeom>
          <a:noFill/>
        </p:spPr>
        <p:txBody>
          <a:bodyPr wrap="square" rtlCol="0">
            <a:spAutoFit/>
          </a:bodyPr>
          <a:lstStyle/>
          <a:p>
            <a:pPr algn="ctr"/>
            <a:r>
              <a:rPr lang="en-US" sz="3000" b="1" dirty="0" smtClean="0"/>
              <a:t>Used to show personal growth</a:t>
            </a:r>
            <a:endParaRPr lang="en-US" sz="3000" b="1" dirty="0"/>
          </a:p>
        </p:txBody>
      </p:sp>
    </p:spTree>
    <p:extLst>
      <p:ext uri="{BB962C8B-B14F-4D97-AF65-F5344CB8AC3E}">
        <p14:creationId xmlns:p14="http://schemas.microsoft.com/office/powerpoint/2010/main" val="1596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44" y="0"/>
            <a:ext cx="10515600" cy="1325563"/>
          </a:xfrm>
        </p:spPr>
        <p:txBody>
          <a:bodyPr/>
          <a:lstStyle/>
          <a:p>
            <a:r>
              <a:rPr lang="en-US" b="1" u="sng" dirty="0" smtClean="0"/>
              <a:t>Skills Based Grades </a:t>
            </a:r>
            <a:r>
              <a:rPr lang="en-US" dirty="0" smtClean="0"/>
              <a:t>(seen in Powerschool)</a:t>
            </a:r>
            <a:endParaRPr lang="en-US" dirty="0"/>
          </a:p>
        </p:txBody>
      </p:sp>
      <p:sp>
        <p:nvSpPr>
          <p:cNvPr id="3" name="Content Placeholder 2"/>
          <p:cNvSpPr>
            <a:spLocks noGrp="1"/>
          </p:cNvSpPr>
          <p:nvPr>
            <p:ph idx="1"/>
          </p:nvPr>
        </p:nvSpPr>
        <p:spPr>
          <a:xfrm>
            <a:off x="271463" y="1171575"/>
            <a:ext cx="11772900" cy="5815012"/>
          </a:xfrm>
        </p:spPr>
        <p:txBody>
          <a:bodyPr>
            <a:normAutofit fontScale="55000" lnSpcReduction="20000"/>
          </a:bodyPr>
          <a:lstStyle/>
          <a:p>
            <a:pPr marL="0" indent="0">
              <a:buNone/>
            </a:pPr>
            <a:r>
              <a:rPr lang="en-US" sz="4900" b="1" dirty="0"/>
              <a:t>60% Major</a:t>
            </a:r>
            <a:r>
              <a:rPr lang="en-US" sz="4900" dirty="0"/>
              <a:t>: Larger Assignments including Annotated Bibliographies, Essays, Presentations</a:t>
            </a:r>
          </a:p>
          <a:p>
            <a:r>
              <a:rPr lang="en-US" sz="4900" dirty="0" smtClean="0"/>
              <a:t>Assignments </a:t>
            </a:r>
            <a:r>
              <a:rPr lang="en-US" sz="4900" dirty="0"/>
              <a:t>in this category can be redone according to the School Retest Policy.</a:t>
            </a:r>
          </a:p>
          <a:p>
            <a:r>
              <a:rPr lang="en-US" sz="4900" dirty="0"/>
              <a:t>All Minor assignments pertaining to each major assignment must be submitted prior to taking advantage of this opportunity.</a:t>
            </a:r>
          </a:p>
          <a:p>
            <a:r>
              <a:rPr lang="en-US" sz="4900" dirty="0"/>
              <a:t>The cap on the re-submittal is a </a:t>
            </a:r>
            <a:r>
              <a:rPr lang="en-US" sz="4900" dirty="0" smtClean="0"/>
              <a:t>70</a:t>
            </a:r>
            <a:r>
              <a:rPr lang="en-US" sz="4900" dirty="0"/>
              <a:t>%.</a:t>
            </a:r>
          </a:p>
          <a:p>
            <a:pPr marL="0" indent="0">
              <a:buNone/>
            </a:pPr>
            <a:r>
              <a:rPr lang="en-US" sz="4900" dirty="0"/>
              <a:t> </a:t>
            </a:r>
          </a:p>
          <a:p>
            <a:pPr marL="0" indent="0">
              <a:buNone/>
            </a:pPr>
            <a:r>
              <a:rPr lang="en-US" sz="4900" b="1" dirty="0"/>
              <a:t>40% Minor</a:t>
            </a:r>
            <a:r>
              <a:rPr lang="en-US" sz="4900" dirty="0"/>
              <a:t>: Smaller Assignments including work done associated with in-class discussions, homework, process writing, etc.</a:t>
            </a:r>
          </a:p>
          <a:p>
            <a:r>
              <a:rPr lang="en-US" sz="4900" dirty="0" smtClean="0"/>
              <a:t>Assignments </a:t>
            </a:r>
            <a:r>
              <a:rPr lang="en-US" sz="4900" dirty="0"/>
              <a:t>in this category can be re-submitted to demonstrate growth according to the School-wide late-work deadlines of Q2 (Monday, </a:t>
            </a:r>
            <a:r>
              <a:rPr lang="en-US" sz="4900" dirty="0" smtClean="0"/>
              <a:t>12/3) </a:t>
            </a:r>
            <a:r>
              <a:rPr lang="en-US" sz="4900" dirty="0"/>
              <a:t>for all assignments due prior to this date and Q4 </a:t>
            </a:r>
            <a:r>
              <a:rPr lang="en-US" sz="4900" dirty="0" smtClean="0"/>
              <a:t>(Monday</a:t>
            </a:r>
            <a:r>
              <a:rPr lang="en-US" sz="4900" dirty="0"/>
              <a:t>, </a:t>
            </a:r>
            <a:r>
              <a:rPr lang="en-US" sz="4900" dirty="0" smtClean="0"/>
              <a:t>4/29) </a:t>
            </a:r>
            <a:r>
              <a:rPr lang="en-US" sz="4900" dirty="0"/>
              <a:t>for all assignments due after </a:t>
            </a:r>
            <a:r>
              <a:rPr lang="en-US" sz="4900" dirty="0" smtClean="0"/>
              <a:t>12/3.</a:t>
            </a:r>
            <a:endParaRPr lang="en-US" sz="4900" dirty="0"/>
          </a:p>
          <a:p>
            <a:r>
              <a:rPr lang="en-US" sz="4900" dirty="0"/>
              <a:t>The cap on the re-submittal is a 60</a:t>
            </a:r>
            <a:r>
              <a:rPr lang="en-US" sz="4900" dirty="0" smtClean="0"/>
              <a:t>%.</a:t>
            </a:r>
            <a:endParaRPr lang="en-US" sz="4900" dirty="0"/>
          </a:p>
        </p:txBody>
      </p:sp>
    </p:spTree>
    <p:extLst>
      <p:ext uri="{BB962C8B-B14F-4D97-AF65-F5344CB8AC3E}">
        <p14:creationId xmlns:p14="http://schemas.microsoft.com/office/powerpoint/2010/main" val="1077567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119990"/>
            <a:ext cx="11279980" cy="1325563"/>
          </a:xfrm>
        </p:spPr>
        <p:txBody>
          <a:bodyPr/>
          <a:lstStyle/>
          <a:p>
            <a:r>
              <a:rPr lang="en-US" b="1" u="sng" dirty="0" smtClean="0"/>
              <a:t>Standards Based Grades </a:t>
            </a:r>
            <a:r>
              <a:rPr lang="en-US" dirty="0" smtClean="0"/>
              <a:t>(worked towards all year)</a:t>
            </a:r>
            <a:endParaRPr lang="en-US" dirty="0"/>
          </a:p>
        </p:txBody>
      </p:sp>
      <p:sp>
        <p:nvSpPr>
          <p:cNvPr id="3" name="Content Placeholder 2"/>
          <p:cNvSpPr>
            <a:spLocks noGrp="1"/>
          </p:cNvSpPr>
          <p:nvPr>
            <p:ph idx="1"/>
          </p:nvPr>
        </p:nvSpPr>
        <p:spPr>
          <a:xfrm>
            <a:off x="682228" y="1194346"/>
            <a:ext cx="10515600" cy="2629270"/>
          </a:xfrm>
        </p:spPr>
        <p:txBody>
          <a:bodyPr/>
          <a:lstStyle/>
          <a:p>
            <a:pPr marL="0" indent="0">
              <a:buNone/>
            </a:pPr>
            <a:r>
              <a:rPr lang="en-US" dirty="0"/>
              <a:t>Standards Based Grades (</a:t>
            </a:r>
            <a:r>
              <a:rPr lang="en-US" i="1" dirty="0"/>
              <a:t>See Attached: Standards</a:t>
            </a:r>
            <a:r>
              <a:rPr lang="en-US" dirty="0"/>
              <a:t>) will be demonstrated by artifacts of student work.  Artifacts will be derived from the various tasks, projects, and essays assigned over the course of the semester.  At various intervals in the semester, students will apply for </a:t>
            </a:r>
            <a:r>
              <a:rPr lang="en-US" i="1" dirty="0"/>
              <a:t>Standards</a:t>
            </a:r>
            <a:r>
              <a:rPr lang="en-US" dirty="0"/>
              <a:t> evaluation. A form for Standard Application will be given out when needed in Quarter 1. </a:t>
            </a:r>
          </a:p>
          <a:p>
            <a:pPr marL="0" indent="0">
              <a:buNone/>
            </a:pPr>
            <a:endParaRPr lang="en-US" dirty="0"/>
          </a:p>
        </p:txBody>
      </p:sp>
      <p:pic>
        <p:nvPicPr>
          <p:cNvPr id="7" name="Picture 6"/>
          <p:cNvPicPr>
            <a:picLocks noChangeAspect="1"/>
          </p:cNvPicPr>
          <p:nvPr/>
        </p:nvPicPr>
        <p:blipFill>
          <a:blip r:embed="rId2"/>
          <a:stretch>
            <a:fillRect/>
          </a:stretch>
        </p:blipFill>
        <p:spPr>
          <a:xfrm>
            <a:off x="820286" y="3823616"/>
            <a:ext cx="10239485" cy="3034384"/>
          </a:xfrm>
          <a:prstGeom prst="rect">
            <a:avLst/>
          </a:prstGeom>
        </p:spPr>
      </p:pic>
    </p:spTree>
    <p:extLst>
      <p:ext uri="{BB962C8B-B14F-4D97-AF65-F5344CB8AC3E}">
        <p14:creationId xmlns:p14="http://schemas.microsoft.com/office/powerpoint/2010/main" val="2669008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6318"/>
          <a:stretch/>
        </p:blipFill>
        <p:spPr>
          <a:xfrm>
            <a:off x="1071563" y="600068"/>
            <a:ext cx="4902993" cy="5915393"/>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1298"/>
          <a:stretch/>
        </p:blipFill>
        <p:spPr>
          <a:xfrm>
            <a:off x="6191249" y="561965"/>
            <a:ext cx="5095876" cy="5810253"/>
          </a:xfrm>
          <a:prstGeom prst="rect">
            <a:avLst/>
          </a:prstGeom>
        </p:spPr>
      </p:pic>
    </p:spTree>
    <p:extLst>
      <p:ext uri="{BB962C8B-B14F-4D97-AF65-F5344CB8AC3E}">
        <p14:creationId xmlns:p14="http://schemas.microsoft.com/office/powerpoint/2010/main" val="3397409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107286" cy="1325563"/>
          </a:xfrm>
        </p:spPr>
        <p:txBody>
          <a:bodyPr/>
          <a:lstStyle/>
          <a:p>
            <a:pPr algn="ctr"/>
            <a:r>
              <a:rPr lang="en-US" dirty="0" smtClean="0">
                <a:latin typeface="Algerian" panose="04020705040A02060702" pitchFamily="82" charset="0"/>
              </a:rPr>
              <a:t>Midterm</a:t>
            </a:r>
            <a:endParaRPr lang="en-US" dirty="0">
              <a:latin typeface="Algerian" panose="04020705040A02060702" pitchFamily="82" charset="0"/>
            </a:endParaRPr>
          </a:p>
        </p:txBody>
      </p:sp>
      <p:sp>
        <p:nvSpPr>
          <p:cNvPr id="3" name="Content Placeholder 2"/>
          <p:cNvSpPr>
            <a:spLocks noGrp="1"/>
          </p:cNvSpPr>
          <p:nvPr>
            <p:ph idx="1"/>
          </p:nvPr>
        </p:nvSpPr>
        <p:spPr>
          <a:xfrm>
            <a:off x="838199" y="1825625"/>
            <a:ext cx="4107287" cy="4351338"/>
          </a:xfrm>
        </p:spPr>
        <p:txBody>
          <a:bodyPr/>
          <a:lstStyle/>
          <a:p>
            <a:r>
              <a:rPr lang="en-US" dirty="0" smtClean="0"/>
              <a:t>Due at the conclusion of 1</a:t>
            </a:r>
            <a:r>
              <a:rPr lang="en-US" baseline="30000" dirty="0" smtClean="0"/>
              <a:t>st</a:t>
            </a:r>
            <a:r>
              <a:rPr lang="en-US" dirty="0" smtClean="0"/>
              <a:t> Semester (January)</a:t>
            </a:r>
          </a:p>
          <a:p>
            <a:r>
              <a:rPr lang="en-US" dirty="0" smtClean="0"/>
              <a:t>Highest possible points: 35 pts (100%)</a:t>
            </a:r>
          </a:p>
          <a:p>
            <a:endParaRPr lang="en-US" dirty="0"/>
          </a:p>
        </p:txBody>
      </p:sp>
      <p:sp>
        <p:nvSpPr>
          <p:cNvPr id="4" name="Title 1"/>
          <p:cNvSpPr txBox="1">
            <a:spLocks/>
          </p:cNvSpPr>
          <p:nvPr/>
        </p:nvSpPr>
        <p:spPr>
          <a:xfrm>
            <a:off x="6491304" y="374645"/>
            <a:ext cx="4107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latin typeface="Algerian" panose="04020705040A02060702" pitchFamily="82" charset="0"/>
              </a:rPr>
              <a:t>Final exam</a:t>
            </a:r>
            <a:endParaRPr lang="en-US" dirty="0">
              <a:latin typeface="Algerian" panose="04020705040A02060702" pitchFamily="82" charset="0"/>
            </a:endParaRPr>
          </a:p>
        </p:txBody>
      </p:sp>
      <p:sp>
        <p:nvSpPr>
          <p:cNvPr id="5" name="Content Placeholder 2"/>
          <p:cNvSpPr txBox="1">
            <a:spLocks/>
          </p:cNvSpPr>
          <p:nvPr/>
        </p:nvSpPr>
        <p:spPr>
          <a:xfrm>
            <a:off x="6491303" y="1835144"/>
            <a:ext cx="4107287" cy="4794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Due at the conclusion of course (June)</a:t>
            </a:r>
          </a:p>
          <a:p>
            <a:r>
              <a:rPr lang="en-US" dirty="0" smtClean="0"/>
              <a:t>Highest possible points: 99+1=100 pts (100%)</a:t>
            </a:r>
          </a:p>
          <a:p>
            <a:r>
              <a:rPr lang="en-US" dirty="0" smtClean="0"/>
              <a:t>Points accrued during the first semester will carry over towards the accumulation of points for the final exam. It is cumulative of the entire year!!</a:t>
            </a:r>
          </a:p>
          <a:p>
            <a:endParaRPr lang="en-US" dirty="0"/>
          </a:p>
        </p:txBody>
      </p:sp>
      <p:pic>
        <p:nvPicPr>
          <p:cNvPr id="8194" name="Picture 2" descr="Image result for exam standards ch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409" y="4133990"/>
            <a:ext cx="3266865" cy="217791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40859" y="3671887"/>
            <a:ext cx="2953649" cy="29575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257848" y="3744189"/>
            <a:ext cx="2953649" cy="29575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821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16794" y="1635919"/>
            <a:ext cx="10158412" cy="3586162"/>
          </a:xfrm>
          <a:prstGeom prst="rect">
            <a:avLst/>
          </a:prstGeom>
          <a:solidFill>
            <a:srgbClr val="FFFFFF"/>
          </a:solidFill>
          <a:ln w="22225">
            <a:solidFill>
              <a:srgbClr val="000000"/>
            </a:solidFill>
            <a:prstDash val="dash"/>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3000" b="1" u="sng" dirty="0">
                <a:solidFill>
                  <a:srgbClr val="000000"/>
                </a:solidFill>
                <a:effectLst/>
                <a:latin typeface="Times New Roman" panose="02020603050405020304" pitchFamily="18" charset="0"/>
                <a:ea typeface="Times New Roman" panose="02020603050405020304" pitchFamily="18" charset="0"/>
              </a:rPr>
              <a:t>Note:</a:t>
            </a:r>
            <a:r>
              <a:rPr lang="en-US" sz="3000" dirty="0">
                <a:solidFill>
                  <a:srgbClr val="000000"/>
                </a:solidFill>
                <a:effectLst/>
                <a:latin typeface="Times New Roman" panose="02020603050405020304" pitchFamily="18" charset="0"/>
                <a:ea typeface="Times New Roman" panose="02020603050405020304" pitchFamily="18" charset="0"/>
              </a:rPr>
              <a:t> Grades will be recorded in Powerschool as normal, but at the end of the 1</a:t>
            </a:r>
            <a:r>
              <a:rPr lang="en-US" sz="3000" baseline="30000" dirty="0">
                <a:solidFill>
                  <a:srgbClr val="000000"/>
                </a:solidFill>
                <a:effectLst/>
                <a:latin typeface="Times New Roman" panose="02020603050405020304" pitchFamily="18" charset="0"/>
                <a:ea typeface="Times New Roman" panose="02020603050405020304" pitchFamily="18" charset="0"/>
              </a:rPr>
              <a:t>st</a:t>
            </a:r>
            <a:r>
              <a:rPr lang="en-US" sz="3000" dirty="0">
                <a:solidFill>
                  <a:srgbClr val="000000"/>
                </a:solidFill>
                <a:effectLst/>
                <a:latin typeface="Times New Roman" panose="02020603050405020304" pitchFamily="18" charset="0"/>
                <a:ea typeface="Times New Roman" panose="02020603050405020304" pitchFamily="18" charset="0"/>
              </a:rPr>
              <a:t> and 3</a:t>
            </a:r>
            <a:r>
              <a:rPr lang="en-US" sz="3000" baseline="30000" dirty="0">
                <a:solidFill>
                  <a:srgbClr val="000000"/>
                </a:solidFill>
                <a:effectLst/>
                <a:latin typeface="Times New Roman" panose="02020603050405020304" pitchFamily="18" charset="0"/>
                <a:ea typeface="Times New Roman" panose="02020603050405020304" pitchFamily="18" charset="0"/>
              </a:rPr>
              <a:t>rd</a:t>
            </a:r>
            <a:r>
              <a:rPr lang="en-US" sz="3000" dirty="0">
                <a:solidFill>
                  <a:srgbClr val="000000"/>
                </a:solidFill>
                <a:effectLst/>
                <a:latin typeface="Times New Roman" panose="02020603050405020304" pitchFamily="18" charset="0"/>
                <a:ea typeface="Times New Roman" panose="02020603050405020304" pitchFamily="18" charset="0"/>
              </a:rPr>
              <a:t> quarters, a grade will not appear on the report card and a physical progress report will be sent home via the student with all Q1 and Q3 scores. Due to limitations in Powerschool this method will allow us to reflect growth within Q1 and Q3 in the subsequent scoring periods.</a:t>
            </a:r>
          </a:p>
          <a:p>
            <a:pPr marL="0" marR="0">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99994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80"/>
            <a:ext cx="10515600" cy="1325563"/>
          </a:xfrm>
        </p:spPr>
        <p:txBody>
          <a:bodyPr>
            <a:noAutofit/>
          </a:bodyPr>
          <a:lstStyle/>
          <a:p>
            <a:pPr algn="ctr"/>
            <a:r>
              <a:rPr lang="en-US" sz="8000" b="1" dirty="0" smtClean="0">
                <a:latin typeface="Bodoni MT Poster Compressed" panose="02070706080601050204" pitchFamily="18" charset="0"/>
              </a:rPr>
              <a:t>Integrity</a:t>
            </a:r>
            <a:endParaRPr lang="en-US" sz="8000" b="1" dirty="0">
              <a:latin typeface="Bodoni MT Poster Compressed" panose="02070706080601050204" pitchFamily="18" charset="0"/>
            </a:endParaRPr>
          </a:p>
        </p:txBody>
      </p:sp>
      <p:sp>
        <p:nvSpPr>
          <p:cNvPr id="3" name="Content Placeholder 2"/>
          <p:cNvSpPr>
            <a:spLocks noGrp="1"/>
          </p:cNvSpPr>
          <p:nvPr>
            <p:ph idx="1"/>
          </p:nvPr>
        </p:nvSpPr>
        <p:spPr>
          <a:xfrm>
            <a:off x="419100" y="5961836"/>
            <a:ext cx="11353800" cy="781864"/>
          </a:xfrm>
        </p:spPr>
        <p:txBody>
          <a:bodyPr>
            <a:normAutofit fontScale="92500" lnSpcReduction="20000"/>
          </a:bodyPr>
          <a:lstStyle/>
          <a:p>
            <a:pPr marL="0" indent="0" algn="ctr">
              <a:buNone/>
            </a:pPr>
            <a:r>
              <a:rPr lang="en-US" sz="3200" b="1" dirty="0"/>
              <a:t>All College Board Deadlines are BINDING and NON-NEGOTIABLE. This supersedes any and all HHS practices regarding late-work deadlines</a:t>
            </a:r>
            <a:r>
              <a:rPr lang="en-US" sz="3200" dirty="0"/>
              <a:t>.</a:t>
            </a:r>
          </a:p>
          <a:p>
            <a:pPr marL="0" indent="0" algn="ctr">
              <a:buNone/>
            </a:pPr>
            <a:endParaRPr lang="en-US" dirty="0"/>
          </a:p>
        </p:txBody>
      </p:sp>
      <p:sp>
        <p:nvSpPr>
          <p:cNvPr id="5" name="Text Box 2"/>
          <p:cNvSpPr txBox="1">
            <a:spLocks noChangeArrowheads="1"/>
          </p:cNvSpPr>
          <p:nvPr/>
        </p:nvSpPr>
        <p:spPr bwMode="auto">
          <a:xfrm>
            <a:off x="366713" y="1027906"/>
            <a:ext cx="11458574" cy="47910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20000"/>
              </a:lnSpc>
              <a:spcBef>
                <a:spcPts val="0"/>
              </a:spcBef>
              <a:spcAft>
                <a:spcPts val="0"/>
              </a:spcAft>
            </a:pPr>
            <a:r>
              <a:rPr lang="en-US" sz="2500" b="1" dirty="0">
                <a:solidFill>
                  <a:srgbClr val="000000"/>
                </a:solidFill>
                <a:effectLst/>
                <a:latin typeface="Times New Roman" panose="02020603050405020304" pitchFamily="18" charset="0"/>
                <a:ea typeface="Times New Roman" panose="02020603050405020304" pitchFamily="18" charset="0"/>
              </a:rPr>
              <a:t>Plagiarism Policy</a:t>
            </a:r>
            <a:r>
              <a:rPr lang="en-US" dirty="0">
                <a:solidFill>
                  <a:srgbClr val="000000"/>
                </a:solidFill>
                <a:effectLst/>
                <a:latin typeface="Times New Roman" panose="02020603050405020304" pitchFamily="18" charset="0"/>
                <a:ea typeface="Times New Roman" panose="02020603050405020304" pitchFamily="18" charset="0"/>
              </a:rPr>
              <a:t>: (From the College Board)</a:t>
            </a: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It is expected that students will </a:t>
            </a:r>
            <a:r>
              <a:rPr lang="en-US" sz="2000" i="1" dirty="0">
                <a:solidFill>
                  <a:srgbClr val="000000"/>
                </a:solidFill>
                <a:effectLst/>
                <a:latin typeface="Times New Roman" panose="02020603050405020304" pitchFamily="18" charset="0"/>
                <a:ea typeface="Times New Roman" panose="02020603050405020304" pitchFamily="18" charset="0"/>
              </a:rPr>
              <a:t>“ethically use and acknowledge the ideas and work of others throughout their course work. The student’s individual voice should be clearly evident, and the ideas of others must be acknowledged, attributed, and/or cited.</a:t>
            </a: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400"/>
              </a:spcAft>
            </a:pPr>
            <a:r>
              <a:rPr lang="en-US" sz="2000" i="1" dirty="0">
                <a:solidFill>
                  <a:srgbClr val="000000"/>
                </a:solidFill>
                <a:effectLst/>
                <a:latin typeface="Times New Roman" panose="02020603050405020304" pitchFamily="18" charset="0"/>
                <a:ea typeface="Times New Roman" panose="02020603050405020304" pitchFamily="18" charset="0"/>
              </a:rPr>
              <a:t>A student who fails to acknowledge the source or author of any and all information or evidence taken from the work of someone else through citation, attribution or reference in the body of the work, or through a bibliographic entry, will receive a score of 0 on that particular component of the AP Seminar and/or AP Research Performance Assessment Task. In AP Seminar, a team of students that fails to properly acknowledge sources or authors on the Written Team Report will receive a group score of 0 for that component of the Team Project and Presentation.</a:t>
            </a: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i="1" dirty="0">
                <a:solidFill>
                  <a:srgbClr val="000000"/>
                </a:solidFill>
                <a:effectLst/>
                <a:latin typeface="Times New Roman" panose="02020603050405020304" pitchFamily="18" charset="0"/>
                <a:ea typeface="Times New Roman" panose="02020603050405020304" pitchFamily="18" charset="0"/>
              </a:rPr>
              <a:t>A student who incorporates falsified or fabricated information (e.g. evidence, data, sources, and/or authors) will receive a score of 0 on that particular component of the AP Seminar and/or AP Research Performance Assessment Task. In AP Seminar, a team of students that incorporates falsified or fabricated information in the Written Team Report will receive a group score of 0 for that component of the Team Project and Presentation.”</a:t>
            </a: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252511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cs typeface="Aharoni" panose="02010803020104030203" pitchFamily="2" charset="-79"/>
              </a:rPr>
              <a:t>Quarter 1 (September – October) </a:t>
            </a:r>
            <a:endParaRPr lang="en-US" b="1" dirty="0">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838200" y="1825624"/>
            <a:ext cx="10515600" cy="3776685"/>
          </a:xfrm>
          <a:solidFill>
            <a:schemeClr val="bg1"/>
          </a:solidFill>
        </p:spPr>
        <p:txBody>
          <a:bodyPr>
            <a:normAutofit/>
          </a:bodyPr>
          <a:lstStyle/>
          <a:p>
            <a:pPr lvl="1"/>
            <a:r>
              <a:rPr lang="en-US" sz="2500" b="1" dirty="0" smtClean="0"/>
              <a:t>Space Race. </a:t>
            </a:r>
            <a:r>
              <a:rPr lang="en-US" sz="2500" dirty="0"/>
              <a:t>A micro-unit designed to teach basic Capstone Skills, which includes establishing a thorough line of reasoning, developing compelling questions, understanding perspectives and lenses, and determining credibility of sources.</a:t>
            </a:r>
          </a:p>
          <a:p>
            <a:pPr lvl="1"/>
            <a:r>
              <a:rPr lang="en-US" sz="2500" b="1" dirty="0" smtClean="0"/>
              <a:t>Health and Wellness. </a:t>
            </a:r>
            <a:r>
              <a:rPr lang="en-US" sz="2500" dirty="0"/>
              <a:t>A macro-unit designed to simulate the requirements for College Board Performance Task 1 (PT1). This contains both individual and group elements (individual scores WILL BE affected by group performance which is in keeping with College Board Mandates).</a:t>
            </a:r>
            <a:r>
              <a:rPr lang="en-US" sz="2500" b="1" dirty="0"/>
              <a:t> </a:t>
            </a:r>
            <a:r>
              <a:rPr lang="en-US" sz="2500" dirty="0"/>
              <a:t>It will include an Individual Research Report (IRR), Group Presentation, and Oral Defense.</a:t>
            </a:r>
          </a:p>
          <a:p>
            <a:pPr marL="0" indent="0">
              <a:buNone/>
            </a:pPr>
            <a:endParaRPr lang="en-US" sz="2500" dirty="0"/>
          </a:p>
        </p:txBody>
      </p:sp>
    </p:spTree>
    <p:extLst>
      <p:ext uri="{BB962C8B-B14F-4D97-AF65-F5344CB8AC3E}">
        <p14:creationId xmlns:p14="http://schemas.microsoft.com/office/powerpoint/2010/main" val="4279245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cs typeface="Aharoni" panose="02010803020104030203" pitchFamily="2" charset="-79"/>
              </a:rPr>
              <a:t>Quarter 2 (October – December) </a:t>
            </a:r>
            <a:endParaRPr lang="en-US" b="1" dirty="0">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838200" y="1825625"/>
            <a:ext cx="10515600" cy="1522882"/>
          </a:xfrm>
          <a:solidFill>
            <a:schemeClr val="bg1"/>
          </a:solidFill>
        </p:spPr>
        <p:txBody>
          <a:bodyPr>
            <a:normAutofit/>
          </a:bodyPr>
          <a:lstStyle/>
          <a:p>
            <a:pPr lvl="1"/>
            <a:r>
              <a:rPr lang="en-US" sz="2500" b="1" dirty="0" smtClean="0"/>
              <a:t>Relationships and Interconnectedness. </a:t>
            </a:r>
            <a:r>
              <a:rPr lang="en-US" sz="2500" dirty="0"/>
              <a:t>A macro-unit designed to simulate the requirements for College Board Performance Task 2 (PT2). This is an individual large project which entails an Individual Written Argument (IWA), a Presentation, and an Oral defense.</a:t>
            </a:r>
          </a:p>
        </p:txBody>
      </p:sp>
    </p:spTree>
    <p:extLst>
      <p:ext uri="{BB962C8B-B14F-4D97-AF65-F5344CB8AC3E}">
        <p14:creationId xmlns:p14="http://schemas.microsoft.com/office/powerpoint/2010/main" val="567630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Box 2"/>
          <p:cNvSpPr txBox="1">
            <a:spLocks noChangeArrowheads="1"/>
          </p:cNvSpPr>
          <p:nvPr/>
        </p:nvSpPr>
        <p:spPr bwMode="auto">
          <a:xfrm>
            <a:off x="464344" y="1706959"/>
            <a:ext cx="11263312" cy="3444082"/>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400" b="1" u="sng" dirty="0">
                <a:solidFill>
                  <a:srgbClr val="000000"/>
                </a:solidFill>
                <a:effectLst/>
                <a:highlight>
                  <a:srgbClr val="FFFF00"/>
                </a:highlight>
                <a:latin typeface="Times New Roman" panose="02020603050405020304" pitchFamily="18" charset="0"/>
                <a:ea typeface="Times New Roman" panose="02020603050405020304" pitchFamily="18" charset="0"/>
              </a:rPr>
              <a:t>Note:</a:t>
            </a:r>
            <a:r>
              <a:rPr lang="en-US" sz="2400" dirty="0">
                <a:solidFill>
                  <a:srgbClr val="000000"/>
                </a:solidFill>
                <a:effectLst/>
                <a:highlight>
                  <a:srgbClr val="FFFF00"/>
                </a:highlight>
                <a:latin typeface="Times New Roman" panose="02020603050405020304" pitchFamily="18" charset="0"/>
                <a:ea typeface="Times New Roman" panose="02020603050405020304" pitchFamily="18" charset="0"/>
              </a:rPr>
              <a:t> At the conclusion of Quarter 2 the teacher can no longer offer direct one-on-one feedback. This is a mandate from College Board*. Starting with our Quarter 3 the students are working directly towards their AP Performance Tasks and Exam. There still may be general lessons to the class, but the majority of the remaining class time is working either on the group or independent portions of the AP Score (Performance Tasks 1 and 2).</a:t>
            </a:r>
            <a:endParaRPr lang="en-US" sz="24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000000"/>
                </a:solidFill>
                <a:effectLst/>
                <a:highlight>
                  <a:srgbClr val="FFFF00"/>
                </a:highlight>
                <a:latin typeface="Times New Roman" panose="02020603050405020304" pitchFamily="18" charset="0"/>
                <a:ea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solidFill>
                  <a:srgbClr val="000000"/>
                </a:solidFill>
                <a:effectLst/>
                <a:highlight>
                  <a:srgbClr val="FFFF00"/>
                </a:highlight>
                <a:latin typeface="Times New Roman" panose="02020603050405020304" pitchFamily="18" charset="0"/>
                <a:ea typeface="Times New Roman" panose="02020603050405020304" pitchFamily="18" charset="0"/>
              </a:rPr>
              <a:t>*See the attached note from College Board in regards to the teacher’s role. This also applies to mentors, tutors, and parents who work with the students.</a:t>
            </a:r>
            <a:endParaRPr lang="en-US" sz="2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4556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index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432"/>
            <a:ext cx="12192000" cy="72708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690562"/>
            <a:ext cx="10515600" cy="5476875"/>
          </a:xfrm>
        </p:spPr>
        <p:txBody>
          <a:bodyPr>
            <a:normAutofit fontScale="92500" lnSpcReduction="10000"/>
          </a:bodyPr>
          <a:lstStyle/>
          <a:p>
            <a:pPr marL="609600" indent="-609600" algn="ctr">
              <a:spcAft>
                <a:spcPts val="600"/>
              </a:spcAft>
              <a:buNone/>
            </a:pPr>
            <a:r>
              <a:rPr lang="en-US" sz="3400" b="1" dirty="0">
                <a:latin typeface="Comic Sans MS" panose="030F0702030302020204" pitchFamily="66" charset="0"/>
              </a:rPr>
              <a:t>On your index card:</a:t>
            </a:r>
          </a:p>
          <a:p>
            <a:pPr marL="914400" indent="-914400">
              <a:buFontTx/>
              <a:buAutoNum type="arabicPeriod"/>
            </a:pPr>
            <a:r>
              <a:rPr lang="en-US" dirty="0">
                <a:latin typeface="Comic Sans MS" panose="030F0702030302020204" pitchFamily="66" charset="0"/>
              </a:rPr>
              <a:t>Name (First &amp; Last</a:t>
            </a:r>
            <a:r>
              <a:rPr lang="en-US" dirty="0" smtClean="0">
                <a:latin typeface="Comic Sans MS" panose="030F0702030302020204" pitchFamily="66" charset="0"/>
              </a:rPr>
              <a:t>)</a:t>
            </a:r>
          </a:p>
          <a:p>
            <a:pPr marL="0" indent="0">
              <a:buNone/>
            </a:pPr>
            <a:endParaRPr lang="en-US" sz="3800" dirty="0">
              <a:latin typeface="Comic Sans MS" panose="030F0702030302020204" pitchFamily="66" charset="0"/>
            </a:endParaRPr>
          </a:p>
          <a:p>
            <a:pPr marL="914400" indent="-914400">
              <a:spcBef>
                <a:spcPts val="600"/>
              </a:spcBef>
              <a:buFont typeface="+mj-lt"/>
              <a:buAutoNum type="arabicPeriod" startAt="2"/>
            </a:pPr>
            <a:r>
              <a:rPr lang="en-US" dirty="0">
                <a:latin typeface="Comic Sans MS" panose="030F0702030302020204" pitchFamily="66" charset="0"/>
              </a:rPr>
              <a:t>Parent(s) names, Phone #, &amp; </a:t>
            </a:r>
            <a:r>
              <a:rPr lang="en-US" dirty="0" smtClean="0">
                <a:latin typeface="Comic Sans MS" panose="030F0702030302020204" pitchFamily="66" charset="0"/>
              </a:rPr>
              <a:t>Email</a:t>
            </a:r>
          </a:p>
          <a:p>
            <a:pPr marL="0" indent="0">
              <a:buNone/>
            </a:pPr>
            <a:endParaRPr lang="en-US" dirty="0">
              <a:latin typeface="Comic Sans MS" panose="030F0702030302020204" pitchFamily="66" charset="0"/>
            </a:endParaRPr>
          </a:p>
          <a:p>
            <a:pPr marL="914400" indent="-914400">
              <a:buFont typeface="+mj-lt"/>
              <a:buAutoNum type="arabicPeriod" startAt="3"/>
            </a:pPr>
            <a:r>
              <a:rPr lang="en-US" dirty="0">
                <a:latin typeface="Comic Sans MS" panose="030F0702030302020204" pitchFamily="66" charset="0"/>
              </a:rPr>
              <a:t>Do you play any sports or participate in any after school activities</a:t>
            </a:r>
            <a:r>
              <a:rPr lang="en-US" dirty="0" smtClean="0">
                <a:latin typeface="Comic Sans MS" panose="030F0702030302020204" pitchFamily="66" charset="0"/>
              </a:rPr>
              <a:t>?</a:t>
            </a:r>
          </a:p>
          <a:p>
            <a:pPr marL="0" indent="0">
              <a:buNone/>
            </a:pPr>
            <a:endParaRPr lang="en-US" dirty="0">
              <a:latin typeface="Comic Sans MS" panose="030F0702030302020204" pitchFamily="66" charset="0"/>
            </a:endParaRPr>
          </a:p>
          <a:p>
            <a:pPr marL="914400" indent="-914400">
              <a:buFont typeface="+mj-lt"/>
              <a:buAutoNum type="arabicPeriod" startAt="4"/>
            </a:pPr>
            <a:r>
              <a:rPr lang="en-US" dirty="0">
                <a:latin typeface="Comic Sans MS" panose="030F0702030302020204" pitchFamily="66" charset="0"/>
              </a:rPr>
              <a:t>Copy down your schedule for my records</a:t>
            </a:r>
            <a:r>
              <a:rPr lang="en-US" dirty="0" smtClean="0">
                <a:latin typeface="Comic Sans MS" panose="030F0702030302020204" pitchFamily="66" charset="0"/>
              </a:rPr>
              <a:t>.</a:t>
            </a:r>
          </a:p>
          <a:p>
            <a:pPr marL="0" indent="0">
              <a:buNone/>
            </a:pPr>
            <a:endParaRPr lang="en-US" dirty="0">
              <a:latin typeface="Comic Sans MS" panose="030F0702030302020204" pitchFamily="66" charset="0"/>
            </a:endParaRPr>
          </a:p>
          <a:p>
            <a:pPr marL="914400" indent="-914400">
              <a:buFont typeface="+mj-lt"/>
              <a:buAutoNum type="arabicPeriod" startAt="5"/>
            </a:pPr>
            <a:r>
              <a:rPr lang="en-US" dirty="0">
                <a:latin typeface="Comic Sans MS" panose="030F0702030302020204" pitchFamily="66" charset="0"/>
              </a:rPr>
              <a:t>On the back – </a:t>
            </a:r>
            <a:r>
              <a:rPr lang="en-US" dirty="0" smtClean="0">
                <a:latin typeface="Comic Sans MS" panose="030F0702030302020204" pitchFamily="66" charset="0"/>
              </a:rPr>
              <a:t>Write down your current idea of what all AP Capstone Seminar encompasses.</a:t>
            </a:r>
            <a:endParaRPr lang="en-US" dirty="0">
              <a:latin typeface="Comic Sans MS" panose="030F0702030302020204" pitchFamily="66" charset="0"/>
            </a:endParaRPr>
          </a:p>
          <a:p>
            <a:endParaRPr lang="en-US" dirty="0"/>
          </a:p>
        </p:txBody>
      </p:sp>
    </p:spTree>
    <p:extLst>
      <p:ext uri="{BB962C8B-B14F-4D97-AF65-F5344CB8AC3E}">
        <p14:creationId xmlns:p14="http://schemas.microsoft.com/office/powerpoint/2010/main" val="2945499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749"/>
            <a:ext cx="6543675" cy="5378450"/>
          </a:xfrm>
        </p:spPr>
        <p:txBody>
          <a:bodyPr>
            <a:normAutofit/>
          </a:bodyPr>
          <a:lstStyle/>
          <a:p>
            <a:r>
              <a:rPr lang="en-US" sz="3000" u="sng" dirty="0"/>
              <a:t>As provided by the College Board</a:t>
            </a:r>
            <a:r>
              <a:rPr lang="en-US" sz="3000" dirty="0"/>
              <a:t>, in reference to the AP Seminar Course, the following explains the </a:t>
            </a:r>
            <a:r>
              <a:rPr lang="en-US" sz="3000" b="1" dirty="0"/>
              <a:t>roles that a teacher may and may not take </a:t>
            </a:r>
            <a:r>
              <a:rPr lang="en-US" sz="3000" dirty="0"/>
              <a:t>as students enter into the AP Graded portion of the course. This also applies to any non-high school student/adult who may wish to work with a student during the AP scored section of the course.</a:t>
            </a:r>
            <a:br>
              <a:rPr lang="en-US" sz="3000" dirty="0"/>
            </a:br>
            <a:endParaRPr lang="en-US" sz="3000" dirty="0"/>
          </a:p>
        </p:txBody>
      </p:sp>
      <p:pic>
        <p:nvPicPr>
          <p:cNvPr id="9218" name="Picture 2" descr="Image result for from the horse's mouth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825" y="365125"/>
            <a:ext cx="4965752" cy="593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7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a:t>
            </a:r>
            <a:endParaRPr lang="en-US" dirty="0"/>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Ø"/>
            </a:pPr>
            <a:r>
              <a:rPr lang="en-US" dirty="0"/>
              <a:t>must ensure students are aware of the task, timeline, components, and scoring criteria</a:t>
            </a:r>
          </a:p>
          <a:p>
            <a:pPr lvl="0">
              <a:buFont typeface="Wingdings" panose="05000000000000000000" pitchFamily="2" charset="2"/>
              <a:buChar char="Ø"/>
            </a:pPr>
            <a:r>
              <a:rPr lang="en-US" dirty="0"/>
              <a:t>may explore issues, discuss topics and perspectives, and/or question students as necessary</a:t>
            </a:r>
          </a:p>
          <a:p>
            <a:pPr lvl="0">
              <a:buFont typeface="Wingdings" panose="05000000000000000000" pitchFamily="2" charset="2"/>
              <a:buChar char="Ø"/>
            </a:pPr>
            <a:r>
              <a:rPr lang="en-US" dirty="0"/>
              <a:t>oversee the formation of groups (Performance Task 1 only)</a:t>
            </a:r>
          </a:p>
          <a:p>
            <a:pPr lvl="0">
              <a:buFont typeface="Wingdings" panose="05000000000000000000" pitchFamily="2" charset="2"/>
              <a:buChar char="Ø"/>
            </a:pPr>
            <a:r>
              <a:rPr lang="en-US" dirty="0"/>
              <a:t>may continue whole-class teaching of skills pertinent to the performance task as students are working on their research and/or presentations</a:t>
            </a:r>
          </a:p>
          <a:p>
            <a:pPr lvl="0">
              <a:buFont typeface="Wingdings" panose="05000000000000000000" pitchFamily="2" charset="2"/>
              <a:buChar char="Ø"/>
            </a:pPr>
            <a:r>
              <a:rPr lang="en-US" dirty="0"/>
              <a:t>may share the rubric with students</a:t>
            </a:r>
          </a:p>
          <a:p>
            <a:pPr lvl="0">
              <a:buFont typeface="Wingdings" panose="05000000000000000000" pitchFamily="2" charset="2"/>
              <a:buChar char="Ø"/>
            </a:pPr>
            <a:r>
              <a:rPr lang="en-US" dirty="0"/>
              <a:t>may encourage students to review each other’s work</a:t>
            </a:r>
          </a:p>
          <a:p>
            <a:pPr>
              <a:buFont typeface="Wingdings" panose="05000000000000000000" pitchFamily="2" charset="2"/>
              <a:buChar char="Ø"/>
            </a:pPr>
            <a:endParaRPr lang="en-US" dirty="0"/>
          </a:p>
        </p:txBody>
      </p:sp>
      <p:pic>
        <p:nvPicPr>
          <p:cNvPr id="4" name="Picture 3"/>
          <p:cNvPicPr>
            <a:picLocks noChangeAspect="1"/>
          </p:cNvPicPr>
          <p:nvPr/>
        </p:nvPicPr>
        <p:blipFill>
          <a:blip r:embed="rId2"/>
          <a:stretch>
            <a:fillRect/>
          </a:stretch>
        </p:blipFill>
        <p:spPr>
          <a:xfrm>
            <a:off x="10158413" y="4624259"/>
            <a:ext cx="1871662" cy="2090866"/>
          </a:xfrm>
          <a:prstGeom prst="rect">
            <a:avLst/>
          </a:prstGeom>
        </p:spPr>
      </p:pic>
    </p:spTree>
    <p:extLst>
      <p:ext uri="{BB962C8B-B14F-4D97-AF65-F5344CB8AC3E}">
        <p14:creationId xmlns:p14="http://schemas.microsoft.com/office/powerpoint/2010/main" val="4098637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may not…</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Ø"/>
            </a:pPr>
            <a:r>
              <a:rPr lang="en-US" dirty="0"/>
              <a:t>Assign, provide, distribute, or generate research questions for students</a:t>
            </a:r>
          </a:p>
          <a:p>
            <a:pPr lvl="0">
              <a:buFont typeface="Wingdings" panose="05000000000000000000" pitchFamily="2" charset="2"/>
              <a:buChar char="Ø"/>
            </a:pPr>
            <a:r>
              <a:rPr lang="en-US" dirty="0"/>
              <a:t>Conduct or provide research/articles/evidence for students</a:t>
            </a:r>
          </a:p>
          <a:p>
            <a:pPr lvl="0">
              <a:buFont typeface="Wingdings" panose="05000000000000000000" pitchFamily="2" charset="2"/>
              <a:buChar char="Ø"/>
            </a:pPr>
            <a:r>
              <a:rPr lang="en-US" dirty="0"/>
              <a:t>Write, revise, amend, or correct student work</a:t>
            </a:r>
          </a:p>
          <a:p>
            <a:pPr lvl="0">
              <a:buFont typeface="Wingdings" panose="05000000000000000000" pitchFamily="2" charset="2"/>
              <a:buChar char="Ø"/>
            </a:pPr>
            <a:r>
              <a:rPr lang="en-US" dirty="0"/>
              <a:t>Give specific, directive feedback to individual groups</a:t>
            </a:r>
          </a:p>
          <a:p>
            <a:pPr lvl="0">
              <a:buFont typeface="Wingdings" panose="05000000000000000000" pitchFamily="2" charset="2"/>
              <a:buChar char="Ø"/>
            </a:pPr>
            <a:r>
              <a:rPr lang="en-US" dirty="0"/>
              <a:t>Reveal defense questions to students prior to the </a:t>
            </a:r>
            <a:r>
              <a:rPr lang="en-US" dirty="0" smtClean="0"/>
              <a:t>presentation</a:t>
            </a:r>
            <a:endParaRPr lang="en-US" dirty="0"/>
          </a:p>
        </p:txBody>
      </p:sp>
      <p:pic>
        <p:nvPicPr>
          <p:cNvPr id="4" name="Picture 3"/>
          <p:cNvPicPr>
            <a:picLocks noChangeAspect="1"/>
          </p:cNvPicPr>
          <p:nvPr/>
        </p:nvPicPr>
        <p:blipFill>
          <a:blip r:embed="rId2"/>
          <a:stretch>
            <a:fillRect/>
          </a:stretch>
        </p:blipFill>
        <p:spPr>
          <a:xfrm>
            <a:off x="10139362" y="4533900"/>
            <a:ext cx="1876426" cy="2184759"/>
          </a:xfrm>
          <a:prstGeom prst="rect">
            <a:avLst/>
          </a:prstGeom>
        </p:spPr>
      </p:pic>
    </p:spTree>
    <p:extLst>
      <p:ext uri="{BB962C8B-B14F-4D97-AF65-F5344CB8AC3E}">
        <p14:creationId xmlns:p14="http://schemas.microsoft.com/office/powerpoint/2010/main" val="2753785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cs typeface="Aharoni" panose="02010803020104030203" pitchFamily="2" charset="-79"/>
              </a:rPr>
              <a:t>Quarter 3 (December – February) </a:t>
            </a:r>
            <a:endParaRPr lang="en-US" b="1" dirty="0">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838200" y="1497013"/>
            <a:ext cx="10515600" cy="4089400"/>
          </a:xfrm>
          <a:solidFill>
            <a:schemeClr val="bg1"/>
          </a:solidFill>
        </p:spPr>
        <p:txBody>
          <a:bodyPr>
            <a:noAutofit/>
          </a:bodyPr>
          <a:lstStyle/>
          <a:p>
            <a:pPr marL="457200" lvl="1" indent="0">
              <a:buNone/>
            </a:pPr>
            <a:r>
              <a:rPr lang="en-US" b="1" dirty="0"/>
              <a:t>AP Seminar Performance Task 1 (PT1): Team report and presentation</a:t>
            </a:r>
            <a:endParaRPr lang="en-US" dirty="0"/>
          </a:p>
          <a:p>
            <a:endParaRPr lang="en-US" sz="2400" dirty="0"/>
          </a:p>
          <a:p>
            <a:pPr marL="0" indent="0">
              <a:buNone/>
            </a:pPr>
            <a:r>
              <a:rPr lang="en-US" sz="2400" dirty="0"/>
              <a:t>The topic and essential question will be determined by the student teams and they will have at least 30 school days (equal to 15 classes on the block schedule) to complete the work. This will be submitted to the College Board for scoring after I complete my score. Each student will compile their own part of the project, which they will then put together as coherent whole as a written report and team presentation.  While I can provide general help to the class, I can not give specific help to specific groups. At this point they will be expected to review each other’s work as well as consult other teachers based on the specific question they are researching. </a:t>
            </a:r>
          </a:p>
        </p:txBody>
      </p:sp>
      <p:sp>
        <p:nvSpPr>
          <p:cNvPr id="4" name="TextBox 3"/>
          <p:cNvSpPr txBox="1"/>
          <p:nvPr/>
        </p:nvSpPr>
        <p:spPr>
          <a:xfrm>
            <a:off x="3586162" y="6010415"/>
            <a:ext cx="5019676" cy="707886"/>
          </a:xfrm>
          <a:prstGeom prst="rect">
            <a:avLst/>
          </a:prstGeom>
          <a:solidFill>
            <a:schemeClr val="bg1"/>
          </a:solidFill>
        </p:spPr>
        <p:txBody>
          <a:bodyPr wrap="square" rtlCol="0" anchor="ctr" anchorCtr="0">
            <a:spAutoFit/>
          </a:bodyPr>
          <a:lstStyle/>
          <a:p>
            <a:r>
              <a:rPr lang="en-US" sz="2000" b="1" dirty="0">
                <a:solidFill>
                  <a:srgbClr val="FF0000"/>
                </a:solidFill>
              </a:rPr>
              <a:t>**At this point the training wheels are off!**</a:t>
            </a:r>
            <a:endParaRPr lang="en-US" sz="2000" dirty="0">
              <a:solidFill>
                <a:srgbClr val="FF0000"/>
              </a:solidFill>
            </a:endParaRPr>
          </a:p>
          <a:p>
            <a:endParaRPr lang="en-US" sz="2000" dirty="0">
              <a:solidFill>
                <a:srgbClr val="FF0000"/>
              </a:solidFill>
            </a:endParaRPr>
          </a:p>
        </p:txBody>
      </p:sp>
    </p:spTree>
    <p:extLst>
      <p:ext uri="{BB962C8B-B14F-4D97-AF65-F5344CB8AC3E}">
        <p14:creationId xmlns:p14="http://schemas.microsoft.com/office/powerpoint/2010/main" val="892669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cs typeface="Aharoni" panose="02010803020104030203" pitchFamily="2" charset="-79"/>
              </a:rPr>
              <a:t>Quarter 4 (December – February) </a:t>
            </a:r>
            <a:endParaRPr lang="en-US" b="1" dirty="0">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838200" y="1454149"/>
            <a:ext cx="10515600" cy="4689475"/>
          </a:xfrm>
          <a:solidFill>
            <a:schemeClr val="bg1"/>
          </a:solidFill>
        </p:spPr>
        <p:txBody>
          <a:bodyPr>
            <a:noAutofit/>
          </a:bodyPr>
          <a:lstStyle/>
          <a:p>
            <a:pPr marL="457200" lvl="1" indent="0">
              <a:buNone/>
            </a:pPr>
            <a:r>
              <a:rPr lang="en-US" b="1" dirty="0"/>
              <a:t>AP Seminar Performance Task 2: Individual report and presentation</a:t>
            </a:r>
            <a:endParaRPr lang="en-US" sz="3600" dirty="0"/>
          </a:p>
          <a:p>
            <a:endParaRPr lang="en-US" dirty="0"/>
          </a:p>
          <a:p>
            <a:pPr marL="0" indent="0">
              <a:buNone/>
            </a:pPr>
            <a:r>
              <a:rPr lang="en-US" dirty="0"/>
              <a:t>In January, the College Board will send us a collection of articles loosely together in a theme. The students will then use on (or more) as a starting point to formulating the question they will research. They will have at least 30 school days (equal to 15 classes on the block schedule) to complete the work. This will be submitted to the College Board for scoring after I complete my score. Even though each student is completing their own project, they will be expected to review each other’s work as well as consult other teachers based on the specific question they are researching.</a:t>
            </a:r>
            <a:endParaRPr lang="en-US" sz="4000" dirty="0"/>
          </a:p>
        </p:txBody>
      </p:sp>
      <p:sp>
        <p:nvSpPr>
          <p:cNvPr id="4" name="TextBox 3"/>
          <p:cNvSpPr txBox="1"/>
          <p:nvPr/>
        </p:nvSpPr>
        <p:spPr>
          <a:xfrm>
            <a:off x="3586162" y="6321564"/>
            <a:ext cx="5019676" cy="707886"/>
          </a:xfrm>
          <a:prstGeom prst="rect">
            <a:avLst/>
          </a:prstGeom>
          <a:solidFill>
            <a:schemeClr val="bg1"/>
          </a:solidFill>
        </p:spPr>
        <p:txBody>
          <a:bodyPr wrap="square" rtlCol="0" anchor="ctr" anchorCtr="0">
            <a:spAutoFit/>
          </a:bodyPr>
          <a:lstStyle/>
          <a:p>
            <a:r>
              <a:rPr lang="en-US" sz="2000" b="1" dirty="0">
                <a:solidFill>
                  <a:srgbClr val="FF0000"/>
                </a:solidFill>
              </a:rPr>
              <a:t>**At this point the training wheels are off!**</a:t>
            </a:r>
            <a:endParaRPr lang="en-US" sz="2000" dirty="0">
              <a:solidFill>
                <a:srgbClr val="FF0000"/>
              </a:solidFill>
            </a:endParaRPr>
          </a:p>
          <a:p>
            <a:endParaRPr lang="en-US" sz="2000" dirty="0">
              <a:solidFill>
                <a:srgbClr val="FF0000"/>
              </a:solidFill>
            </a:endParaRPr>
          </a:p>
        </p:txBody>
      </p:sp>
    </p:spTree>
    <p:extLst>
      <p:ext uri="{BB962C8B-B14F-4D97-AF65-F5344CB8AC3E}">
        <p14:creationId xmlns:p14="http://schemas.microsoft.com/office/powerpoint/2010/main" val="3733809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3" y="239712"/>
            <a:ext cx="11858625" cy="4351338"/>
          </a:xfrm>
        </p:spPr>
        <p:txBody>
          <a:bodyPr>
            <a:normAutofit/>
          </a:bodyPr>
          <a:lstStyle/>
          <a:p>
            <a:pPr marL="0" indent="0">
              <a:buNone/>
            </a:pPr>
            <a:r>
              <a:rPr lang="en-US" sz="4000" dirty="0"/>
              <a:t>Here at Heritage High School we use our skills from AP Seminar to enhance our growth mindset pertaining to ourselves, our cultures, our local community, and society at large, in hopes of helping to create a better future for ourselves and </a:t>
            </a:r>
            <a:r>
              <a:rPr lang="en-US" sz="4000" dirty="0" smtClean="0"/>
              <a:t>generations to come!</a:t>
            </a:r>
            <a:endParaRPr lang="en-US" sz="4000" dirty="0"/>
          </a:p>
        </p:txBody>
      </p:sp>
      <p:pic>
        <p:nvPicPr>
          <p:cNvPr id="7" name="Picture 6" descr="http://www.mpsaz.org/rmhs/staff/trbrimhall/apseminar/images/collaboration.png"/>
          <p:cNvPicPr/>
          <p:nvPr/>
        </p:nvPicPr>
        <p:blipFill>
          <a:blip r:embed="rId3">
            <a:extLst>
              <a:ext uri="{28A0092B-C50C-407E-A947-70E740481C1C}">
                <a14:useLocalDpi xmlns:a14="http://schemas.microsoft.com/office/drawing/2010/main" val="0"/>
              </a:ext>
            </a:extLst>
          </a:blip>
          <a:srcRect/>
          <a:stretch>
            <a:fillRect/>
          </a:stretch>
        </p:blipFill>
        <p:spPr bwMode="auto">
          <a:xfrm>
            <a:off x="3001010" y="3448050"/>
            <a:ext cx="6170930" cy="2876550"/>
          </a:xfrm>
          <a:prstGeom prst="rect">
            <a:avLst/>
          </a:prstGeom>
          <a:noFill/>
          <a:ln>
            <a:noFill/>
          </a:ln>
        </p:spPr>
      </p:pic>
    </p:spTree>
    <p:extLst>
      <p:ext uri="{BB962C8B-B14F-4D97-AF65-F5344CB8AC3E}">
        <p14:creationId xmlns:p14="http://schemas.microsoft.com/office/powerpoint/2010/main" val="1756454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65125"/>
            <a:ext cx="11903075" cy="1325563"/>
          </a:xfrm>
        </p:spPr>
        <p:txBody>
          <a:bodyPr>
            <a:normAutofit/>
          </a:bodyPr>
          <a:lstStyle/>
          <a:p>
            <a:r>
              <a:rPr lang="en-US" dirty="0" smtClean="0"/>
              <a:t>You </a:t>
            </a:r>
            <a:r>
              <a:rPr lang="en-US" u="sng" dirty="0" smtClean="0"/>
              <a:t>WILL FAIL </a:t>
            </a:r>
            <a:r>
              <a:rPr lang="en-US" dirty="0" smtClean="0"/>
              <a:t>at times…that is </a:t>
            </a:r>
            <a:r>
              <a:rPr lang="en-US" b="1" dirty="0" smtClean="0">
                <a:solidFill>
                  <a:srgbClr val="00B050"/>
                </a:solidFill>
              </a:rPr>
              <a:t>OKAY</a:t>
            </a:r>
            <a:r>
              <a:rPr lang="en-US" dirty="0" smtClean="0"/>
              <a:t>!! We all must face challenges to learn and grow as people </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p:txBody>
          <a:bodyPr/>
          <a:lstStyle/>
          <a:p>
            <a:endParaRPr lang="en-US" dirty="0"/>
          </a:p>
        </p:txBody>
      </p:sp>
      <p:sp>
        <p:nvSpPr>
          <p:cNvPr id="4" name="AutoShape 2" descr="Image result for success path"/>
          <p:cNvSpPr>
            <a:spLocks noChangeAspect="1" noChangeArrowheads="1"/>
          </p:cNvSpPr>
          <p:nvPr/>
        </p:nvSpPr>
        <p:spPr bwMode="auto">
          <a:xfrm>
            <a:off x="155575" y="-144463"/>
            <a:ext cx="10059988" cy="100600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descr="Image result for success p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237" y="2034381"/>
            <a:ext cx="7802563" cy="461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62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Image result for elevator spe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236" y="4739425"/>
            <a:ext cx="2824765" cy="211857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freakonomics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98031">
            <a:off x="10459467" y="194125"/>
            <a:ext cx="1347838" cy="20353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0"/>
            <a:ext cx="10515600" cy="1325563"/>
          </a:xfrm>
        </p:spPr>
        <p:txBody>
          <a:bodyPr/>
          <a:lstStyle/>
          <a:p>
            <a:r>
              <a:rPr lang="en-US" dirty="0" smtClean="0"/>
              <a:t>Before I see you again…</a:t>
            </a:r>
            <a:endParaRPr lang="en-US" dirty="0"/>
          </a:p>
        </p:txBody>
      </p:sp>
      <p:sp>
        <p:nvSpPr>
          <p:cNvPr id="3" name="Content Placeholder 2"/>
          <p:cNvSpPr>
            <a:spLocks noGrp="1"/>
          </p:cNvSpPr>
          <p:nvPr>
            <p:ph idx="1"/>
          </p:nvPr>
        </p:nvSpPr>
        <p:spPr>
          <a:xfrm>
            <a:off x="198686" y="1325563"/>
            <a:ext cx="10515600" cy="4933950"/>
          </a:xfrm>
        </p:spPr>
        <p:txBody>
          <a:bodyPr>
            <a:normAutofit/>
          </a:bodyPr>
          <a:lstStyle/>
          <a:p>
            <a:pPr marL="514350" indent="-514350">
              <a:buFont typeface="+mj-lt"/>
              <a:buAutoNum type="arabicPeriod"/>
            </a:pPr>
            <a:r>
              <a:rPr lang="en-US" dirty="0" smtClean="0"/>
              <a:t>Make sure you have completed the School’s Summer Reading Assignment of reading </a:t>
            </a:r>
            <a:r>
              <a:rPr lang="en-US" b="1" u="sng" dirty="0" smtClean="0">
                <a:solidFill>
                  <a:srgbClr val="00B050"/>
                </a:solidFill>
              </a:rPr>
              <a:t>Freakonomics</a:t>
            </a:r>
            <a:r>
              <a:rPr lang="en-US" dirty="0" smtClean="0"/>
              <a:t>.</a:t>
            </a:r>
          </a:p>
          <a:p>
            <a:pPr marL="514350" indent="-514350">
              <a:buFont typeface="+mj-lt"/>
              <a:buAutoNum type="arabicPeriod"/>
            </a:pPr>
            <a:r>
              <a:rPr lang="en-US" dirty="0" smtClean="0"/>
              <a:t>The next time we are in class we will be having a </a:t>
            </a:r>
            <a:r>
              <a:rPr lang="en-US" b="1" dirty="0" smtClean="0">
                <a:solidFill>
                  <a:srgbClr val="FF0000"/>
                </a:solidFill>
              </a:rPr>
              <a:t>Talking Day</a:t>
            </a:r>
            <a:r>
              <a:rPr lang="en-US" dirty="0" smtClean="0"/>
              <a:t>! Come ready to participate!! </a:t>
            </a:r>
            <a:r>
              <a:rPr lang="en-US" dirty="0" smtClean="0">
                <a:sym typeface="Wingdings" panose="05000000000000000000" pitchFamily="2" charset="2"/>
              </a:rPr>
              <a:t></a:t>
            </a:r>
            <a:endParaRPr lang="en-US" dirty="0" smtClean="0"/>
          </a:p>
          <a:p>
            <a:pPr marL="514350" indent="-514350">
              <a:buFont typeface="+mj-lt"/>
              <a:buAutoNum type="arabicPeriod"/>
            </a:pPr>
            <a:r>
              <a:rPr lang="en-US" dirty="0" smtClean="0"/>
              <a:t>“Elevator Speech”: Prepare a </a:t>
            </a:r>
            <a:r>
              <a:rPr lang="en-US" u="sng" dirty="0" smtClean="0"/>
              <a:t>1 minute</a:t>
            </a:r>
            <a:r>
              <a:rPr lang="en-US" dirty="0" smtClean="0"/>
              <a:t> speech that you will give to the class on our 3</a:t>
            </a:r>
            <a:r>
              <a:rPr lang="en-US" baseline="30000" dirty="0" smtClean="0"/>
              <a:t>rd</a:t>
            </a:r>
            <a:r>
              <a:rPr lang="en-US" dirty="0" smtClean="0"/>
              <a:t> meeting together (after the talking day). This is a pitch of yourself to the class so include anything you see pertinent that your peers know about you, as you will be choosing lots of groups throughout the course of the year.</a:t>
            </a:r>
          </a:p>
          <a:p>
            <a:pPr marL="514350" indent="-514350">
              <a:buFont typeface="+mj-lt"/>
              <a:buAutoNum type="arabicPeriod"/>
            </a:pPr>
            <a:r>
              <a:rPr lang="en-US" dirty="0" smtClean="0"/>
              <a:t>Thoroughly read the syllabus and supporting documents. </a:t>
            </a:r>
          </a:p>
          <a:p>
            <a:pPr marL="514350" indent="-514350">
              <a:buFont typeface="+mj-lt"/>
              <a:buAutoNum type="arabicPeriod"/>
            </a:pPr>
            <a:r>
              <a:rPr lang="en-US" dirty="0" smtClean="0"/>
              <a:t>Get all documents (</a:t>
            </a:r>
            <a:r>
              <a:rPr lang="en-US" dirty="0" smtClean="0">
                <a:solidFill>
                  <a:srgbClr val="00B050"/>
                </a:solidFill>
              </a:rPr>
              <a:t>green</a:t>
            </a:r>
            <a:r>
              <a:rPr lang="en-US" dirty="0" smtClean="0"/>
              <a:t>, </a:t>
            </a:r>
            <a:r>
              <a:rPr lang="en-US" dirty="0" smtClean="0">
                <a:solidFill>
                  <a:srgbClr val="FF66CC"/>
                </a:solidFill>
              </a:rPr>
              <a:t>pink</a:t>
            </a:r>
            <a:r>
              <a:rPr lang="en-US" dirty="0" smtClean="0"/>
              <a:t>, </a:t>
            </a:r>
            <a:r>
              <a:rPr lang="en-US" dirty="0" smtClean="0">
                <a:solidFill>
                  <a:schemeClr val="accent4">
                    <a:lumMod val="60000"/>
                    <a:lumOff val="40000"/>
                  </a:schemeClr>
                </a:solidFill>
              </a:rPr>
              <a:t>gold</a:t>
            </a:r>
            <a:r>
              <a:rPr lang="en-US" dirty="0" smtClean="0"/>
              <a:t>) signed in ALL places.</a:t>
            </a:r>
            <a:endParaRPr lang="en-US" dirty="0"/>
          </a:p>
        </p:txBody>
      </p:sp>
    </p:spTree>
    <p:extLst>
      <p:ext uri="{BB962C8B-B14F-4D97-AF65-F5344CB8AC3E}">
        <p14:creationId xmlns:p14="http://schemas.microsoft.com/office/powerpoint/2010/main" val="134585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Rounded MT Bold" panose="020F0704030504030204" pitchFamily="34" charset="0"/>
              </a:rPr>
              <a:t>AP Capstone Program</a:t>
            </a:r>
            <a:endParaRPr lang="en-US" b="1" dirty="0">
              <a:latin typeface="Arial Rounded MT Bold" panose="020F0704030504030204" pitchFamily="34" charset="0"/>
            </a:endParaRPr>
          </a:p>
        </p:txBody>
      </p:sp>
      <p:pic>
        <p:nvPicPr>
          <p:cNvPr id="13314" name="Picture 2" descr="The graphic consists of a vertical column with multiple rows of text. The column is broken into three main sections. The top section has the heading AP Seminar open parenthesis Year 1 close parenthesis. Under this heading are three rows of text, as follows: Team Project and Presentation; Individual Research-Based Essay and Presentation; and End of Course Exam. The middle section has the heading AP Research open parenthesis year 2 close parenthesis. Under this heading are two rows of text as follows: Academic Paper and Presentation and Oral Defense. The bottom section consists of the heading 4 AP Courses and Exams. Underneath the heading is the following text: open parenthesis Taken at any point throughout high school close parenthesis. Along the left side of the vertical column is a bracket labeled AP Capstone Diploma. The bracket includes all three sections of the vertical column. Along the right side of the column is a bracket labeled AP Seminar and Research Certificate. This bracket includes only the AP Seminar and AP Research sections of the colu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606" y="1667261"/>
            <a:ext cx="10218788" cy="450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24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1" y="1114426"/>
            <a:ext cx="10682287" cy="4514850"/>
          </a:xfrm>
          <a:solidFill>
            <a:schemeClr val="bg1"/>
          </a:solidFill>
        </p:spPr>
        <p:txBody>
          <a:bodyPr>
            <a:normAutofit/>
          </a:bodyPr>
          <a:lstStyle/>
          <a:p>
            <a:pPr marL="0" indent="0">
              <a:buNone/>
            </a:pPr>
            <a:r>
              <a:rPr lang="en-US" sz="3200" dirty="0"/>
              <a:t>AP Seminar is a student-driven course designed by the AP College Board based off of the skills which colleges said rising freshmen in their schools needed the most. These include public speaking, creating dynamic presentations, collaborating in teams, and writing thorough research papers. All of this is done through researching relevant topics/issues to find plausible solutions as they pertain to society both locally and globally. Students will assess their research questions through different lenses (i.e. Economic, Political, Historical, Scientific, </a:t>
            </a:r>
            <a:r>
              <a:rPr lang="en-US" sz="3200" dirty="0" err="1"/>
              <a:t>etc</a:t>
            </a:r>
            <a:r>
              <a:rPr lang="en-US" sz="3200" dirty="0"/>
              <a:t>), as well as addressing various perspectives on such topics.</a:t>
            </a:r>
          </a:p>
        </p:txBody>
      </p:sp>
    </p:spTree>
    <p:extLst>
      <p:ext uri="{BB962C8B-B14F-4D97-AF65-F5344CB8AC3E}">
        <p14:creationId xmlns:p14="http://schemas.microsoft.com/office/powerpoint/2010/main" val="3113716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haroni" panose="02010803020104030203" pitchFamily="2" charset="-79"/>
                <a:cs typeface="Aharoni" panose="02010803020104030203" pitchFamily="2" charset="-79"/>
              </a:rPr>
              <a:t>Some insight from previous students…</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82880" y="1689736"/>
            <a:ext cx="10515600" cy="4351338"/>
          </a:xfrm>
        </p:spPr>
        <p:txBody>
          <a:bodyPr/>
          <a:lstStyle/>
          <a:p>
            <a:pPr marL="0" indent="0">
              <a:buNone/>
            </a:pPr>
            <a:r>
              <a:rPr lang="en-US" u="sng" dirty="0">
                <a:hlinkClick r:id="rId3"/>
              </a:rPr>
              <a:t>https://</a:t>
            </a:r>
            <a:r>
              <a:rPr lang="en-US" u="sng" dirty="0" smtClean="0">
                <a:hlinkClick r:id="rId3"/>
              </a:rPr>
              <a:t>drive.google.com/file/d/1eYZYvWC0SWwpPnsTEsaRu17LK7iYz3AU/view?ts=5b8423d6</a:t>
            </a:r>
          </a:p>
          <a:p>
            <a:pPr marL="0" indent="0">
              <a:buNone/>
            </a:pPr>
            <a:endParaRPr lang="en-US" u="sng" dirty="0">
              <a:hlinkClick r:id="rId3"/>
            </a:endParaRPr>
          </a:p>
          <a:p>
            <a:pPr marL="0" indent="0">
              <a:buNone/>
            </a:pPr>
            <a:r>
              <a:rPr lang="en-US" u="sng" dirty="0" smtClean="0">
                <a:hlinkClick r:id="rId3"/>
              </a:rPr>
              <a:t>https</a:t>
            </a:r>
            <a:r>
              <a:rPr lang="en-US" u="sng" dirty="0">
                <a:hlinkClick r:id="rId3"/>
              </a:rPr>
              <a:t>://youtu.be/t81Lhf37VhY</a:t>
            </a:r>
            <a:r>
              <a:rPr lang="en-US" dirty="0">
                <a:hlinkClick r:id="rId3"/>
              </a:rPr>
              <a:t/>
            </a:r>
            <a:br>
              <a:rPr lang="en-US" dirty="0">
                <a:hlinkClick r:id="rId3"/>
              </a:rPr>
            </a:br>
            <a:endParaRPr lang="en-US" dirty="0"/>
          </a:p>
          <a:p>
            <a:pPr marL="0" indent="0">
              <a:buNone/>
            </a:pPr>
            <a:r>
              <a:rPr lang="en-US" dirty="0">
                <a:hlinkClick r:id="rId4"/>
              </a:rPr>
              <a:t>https://m.youtube.com/watch?v=4IHopJcPliI </a:t>
            </a:r>
            <a:endParaRPr lang="en-US" dirty="0"/>
          </a:p>
          <a:p>
            <a:pPr marL="0" indent="0">
              <a:buNone/>
            </a:pPr>
            <a:endParaRPr lang="en-US" dirty="0"/>
          </a:p>
        </p:txBody>
      </p:sp>
      <p:pic>
        <p:nvPicPr>
          <p:cNvPr id="7170" name="Picture 2" descr="Image result for insigh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3048" y="3346244"/>
            <a:ext cx="5268952" cy="351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98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be required to…</a:t>
            </a:r>
            <a:endParaRPr lang="en-US" dirty="0"/>
          </a:p>
        </p:txBody>
      </p:sp>
      <p:sp>
        <p:nvSpPr>
          <p:cNvPr id="3" name="Content Placeholder 2"/>
          <p:cNvSpPr>
            <a:spLocks noGrp="1"/>
          </p:cNvSpPr>
          <p:nvPr>
            <p:ph idx="1"/>
          </p:nvPr>
        </p:nvSpPr>
        <p:spPr>
          <a:xfrm>
            <a:off x="838200" y="1439256"/>
            <a:ext cx="10515600" cy="4351338"/>
          </a:xfrm>
        </p:spPr>
        <p:txBody>
          <a:bodyPr/>
          <a:lstStyle/>
          <a:p>
            <a:r>
              <a:rPr lang="en-US" dirty="0" smtClean="0"/>
              <a:t>Work in groups for MANY graded assignments</a:t>
            </a:r>
          </a:p>
          <a:p>
            <a:r>
              <a:rPr lang="en-US" dirty="0" smtClean="0"/>
              <a:t>Write, Write, and Write some more</a:t>
            </a:r>
          </a:p>
          <a:p>
            <a:r>
              <a:rPr lang="en-US" dirty="0" smtClean="0"/>
              <a:t>Give presentations regularly (starting this week)</a:t>
            </a:r>
          </a:p>
          <a:p>
            <a:r>
              <a:rPr lang="en-US" dirty="0" smtClean="0"/>
              <a:t>Be recorded on video, both to see personal growth, and potentially to be sent in to College Board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306" y="234988"/>
            <a:ext cx="2857500" cy="2209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00" y="3821058"/>
            <a:ext cx="2855644" cy="29317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9823" y="4658949"/>
            <a:ext cx="6193977" cy="2003751"/>
          </a:xfrm>
          <a:prstGeom prst="rect">
            <a:avLst/>
          </a:prstGeom>
        </p:spPr>
      </p:pic>
    </p:spTree>
    <p:extLst>
      <p:ext uri="{BB962C8B-B14F-4D97-AF65-F5344CB8AC3E}">
        <p14:creationId xmlns:p14="http://schemas.microsoft.com/office/powerpoint/2010/main" val="2819922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62" y="100884"/>
            <a:ext cx="10135675" cy="6757116"/>
          </a:xfrm>
          <a:prstGeom prst="rect">
            <a:avLst/>
          </a:prstGeom>
        </p:spPr>
      </p:pic>
    </p:spTree>
    <p:extLst>
      <p:ext uri="{BB962C8B-B14F-4D97-AF65-F5344CB8AC3E}">
        <p14:creationId xmlns:p14="http://schemas.microsoft.com/office/powerpoint/2010/main" val="318790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107" y="5332412"/>
            <a:ext cx="4514850" cy="1325563"/>
          </a:xfrm>
        </p:spPr>
        <p:txBody>
          <a:bodyPr/>
          <a:lstStyle/>
          <a:p>
            <a:r>
              <a:rPr lang="en-US" b="1" dirty="0" smtClean="0">
                <a:latin typeface="Aharoni" panose="02010803020104030203" pitchFamily="2" charset="-79"/>
                <a:cs typeface="Aharoni" panose="02010803020104030203" pitchFamily="2" charset="-79"/>
              </a:rPr>
              <a:t>Class Materials</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57161" y="222234"/>
            <a:ext cx="5200650" cy="4351338"/>
          </a:xfrm>
        </p:spPr>
        <p:txBody>
          <a:bodyPr>
            <a:normAutofit lnSpcReduction="10000"/>
          </a:bodyPr>
          <a:lstStyle/>
          <a:p>
            <a:pPr marL="0" indent="0" algn="ctr">
              <a:buNone/>
            </a:pPr>
            <a:r>
              <a:rPr lang="en-US" b="1" u="sng" dirty="0" smtClean="0"/>
              <a:t>MANDATORY ITEMS</a:t>
            </a:r>
          </a:p>
          <a:p>
            <a:r>
              <a:rPr lang="en-US" dirty="0" smtClean="0"/>
              <a:t>Notebook</a:t>
            </a:r>
          </a:p>
          <a:p>
            <a:r>
              <a:rPr lang="en-US" dirty="0" smtClean="0"/>
              <a:t>loose paper</a:t>
            </a:r>
          </a:p>
          <a:p>
            <a:r>
              <a:rPr lang="en-US" dirty="0" smtClean="0"/>
              <a:t>College-Ruled </a:t>
            </a:r>
            <a:r>
              <a:rPr lang="en-US" dirty="0"/>
              <a:t>Composition Book (NOT </a:t>
            </a:r>
            <a:r>
              <a:rPr lang="en-US" dirty="0" smtClean="0"/>
              <a:t>Spiral)</a:t>
            </a:r>
          </a:p>
          <a:p>
            <a:r>
              <a:rPr lang="en-US" dirty="0" smtClean="0"/>
              <a:t>Highlighters</a:t>
            </a:r>
          </a:p>
          <a:p>
            <a:r>
              <a:rPr lang="en-US" dirty="0" smtClean="0"/>
              <a:t>post-it notes</a:t>
            </a:r>
          </a:p>
          <a:p>
            <a:r>
              <a:rPr lang="en-US" dirty="0" smtClean="0"/>
              <a:t>pens/pencils</a:t>
            </a:r>
          </a:p>
          <a:p>
            <a:r>
              <a:rPr lang="en-US" dirty="0" smtClean="0"/>
              <a:t>index </a:t>
            </a:r>
            <a:r>
              <a:rPr lang="en-US" dirty="0"/>
              <a:t>cards </a:t>
            </a:r>
          </a:p>
          <a:p>
            <a:endParaRPr lang="en-US" dirty="0"/>
          </a:p>
        </p:txBody>
      </p:sp>
      <p:sp>
        <p:nvSpPr>
          <p:cNvPr id="4" name="Content Placeholder 2"/>
          <p:cNvSpPr txBox="1">
            <a:spLocks/>
          </p:cNvSpPr>
          <p:nvPr/>
        </p:nvSpPr>
        <p:spPr>
          <a:xfrm>
            <a:off x="6696074" y="173027"/>
            <a:ext cx="57578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u="sng" dirty="0" smtClean="0"/>
              <a:t>OPTIONAL ITEMS</a:t>
            </a:r>
          </a:p>
          <a:p>
            <a:r>
              <a:rPr lang="en-US" dirty="0" smtClean="0"/>
              <a:t>Colored Pencils</a:t>
            </a:r>
          </a:p>
          <a:p>
            <a:r>
              <a:rPr lang="en-US" dirty="0" smtClean="0"/>
              <a:t>Markers</a:t>
            </a:r>
          </a:p>
          <a:p>
            <a:r>
              <a:rPr lang="en-US" dirty="0" smtClean="0"/>
              <a:t>Personal </a:t>
            </a:r>
            <a:r>
              <a:rPr lang="en-US" dirty="0"/>
              <a:t>Device (i.e. Laptop, </a:t>
            </a:r>
            <a:r>
              <a:rPr lang="en-US" dirty="0" smtClean="0"/>
              <a:t>Tablet)</a:t>
            </a:r>
          </a:p>
          <a:p>
            <a:r>
              <a:rPr lang="en-US" dirty="0" smtClean="0"/>
              <a:t>Tissues</a:t>
            </a:r>
          </a:p>
          <a:p>
            <a:r>
              <a:rPr lang="en-US" dirty="0" smtClean="0"/>
              <a:t>Hand Sanitizer</a:t>
            </a:r>
          </a:p>
          <a:p>
            <a:r>
              <a:rPr lang="en-US" dirty="0" smtClean="0"/>
              <a:t>Dry </a:t>
            </a:r>
            <a:r>
              <a:rPr lang="en-US" dirty="0"/>
              <a:t>Erase Markers</a:t>
            </a:r>
          </a:p>
        </p:txBody>
      </p:sp>
      <p:pic>
        <p:nvPicPr>
          <p:cNvPr id="3074" name="Picture 2" descr="Image result for be prepared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3" y="2982091"/>
            <a:ext cx="3675884" cy="367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66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84743"/>
            <a:ext cx="10515600" cy="613951"/>
          </a:xfrm>
        </p:spPr>
        <p:txBody>
          <a:bodyPr>
            <a:normAutofit/>
          </a:bodyPr>
          <a:lstStyle/>
          <a:p>
            <a:pPr marL="0" indent="0" algn="ctr">
              <a:buNone/>
            </a:pPr>
            <a:r>
              <a:rPr lang="en-US" sz="3200" b="1" dirty="0" smtClean="0">
                <a:cs typeface="Aharoni" panose="02010803020104030203" pitchFamily="2" charset="-79"/>
              </a:rPr>
              <a:t>10 minutes</a:t>
            </a:r>
            <a:endParaRPr lang="en-US" sz="3200" b="1" dirty="0">
              <a:cs typeface="Aharoni" panose="02010803020104030203" pitchFamily="2" charset="-79"/>
            </a:endParaRPr>
          </a:p>
        </p:txBody>
      </p:sp>
      <p:pic>
        <p:nvPicPr>
          <p:cNvPr id="5122" name="Picture 2" descr="Image result for get to know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057" y="193841"/>
            <a:ext cx="5486401" cy="19502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who is w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045" y="3121856"/>
            <a:ext cx="5399907" cy="34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78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4667</TotalTime>
  <Words>1750</Words>
  <Application>Microsoft Office PowerPoint</Application>
  <PresentationFormat>Widescreen</PresentationFormat>
  <Paragraphs>113</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Agency FB</vt:lpstr>
      <vt:lpstr>Aharoni</vt:lpstr>
      <vt:lpstr>Algerian</vt:lpstr>
      <vt:lpstr>Arial</vt:lpstr>
      <vt:lpstr>Arial Black</vt:lpstr>
      <vt:lpstr>Arial Rounded MT Bold</vt:lpstr>
      <vt:lpstr>Bodoni MT Poster Compressed</vt:lpstr>
      <vt:lpstr>Calibri</vt:lpstr>
      <vt:lpstr>Calibri Light</vt:lpstr>
      <vt:lpstr>Comic Sans MS</vt:lpstr>
      <vt:lpstr>Times New Roman</vt:lpstr>
      <vt:lpstr>Wingdings</vt:lpstr>
      <vt:lpstr>Office Theme</vt:lpstr>
      <vt:lpstr>Welcome to AP Seminar!! </vt:lpstr>
      <vt:lpstr>PowerPoint Presentation</vt:lpstr>
      <vt:lpstr>AP Capstone Program</vt:lpstr>
      <vt:lpstr>PowerPoint Presentation</vt:lpstr>
      <vt:lpstr>Some insight from previous students…</vt:lpstr>
      <vt:lpstr>You will be required to…</vt:lpstr>
      <vt:lpstr>PowerPoint Presentation</vt:lpstr>
      <vt:lpstr>Class Materials</vt:lpstr>
      <vt:lpstr>PowerPoint Presentation</vt:lpstr>
      <vt:lpstr>Ap seminar Grading </vt:lpstr>
      <vt:lpstr>Skills Based Grades (seen in Powerschool)</vt:lpstr>
      <vt:lpstr>Standards Based Grades (worked towards all year)</vt:lpstr>
      <vt:lpstr>PowerPoint Presentation</vt:lpstr>
      <vt:lpstr>Midterm</vt:lpstr>
      <vt:lpstr>PowerPoint Presentation</vt:lpstr>
      <vt:lpstr>Integrity</vt:lpstr>
      <vt:lpstr>Quarter 1 (September – October) </vt:lpstr>
      <vt:lpstr>Quarter 2 (October – December) </vt:lpstr>
      <vt:lpstr>PowerPoint Presentation</vt:lpstr>
      <vt:lpstr>As provided by the College Board, in reference to the AP Seminar Course, the following explains the roles that a teacher may and may not take as students enter into the AP Graded portion of the course. This also applies to any non-high school student/adult who may wish to work with a student during the AP scored section of the course. </vt:lpstr>
      <vt:lpstr>Teachers…</vt:lpstr>
      <vt:lpstr>Teachers may not…</vt:lpstr>
      <vt:lpstr>Quarter 3 (December – February) </vt:lpstr>
      <vt:lpstr>Quarter 4 (December – February) </vt:lpstr>
      <vt:lpstr>PowerPoint Presentation</vt:lpstr>
      <vt:lpstr>You WILL FAIL at times…that is OKAY!! We all must face challenges to learn and grow as people </vt:lpstr>
      <vt:lpstr>Before I see you again…</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AP Seminar!! </dc:title>
  <dc:creator>koverton</dc:creator>
  <cp:lastModifiedBy>koverton</cp:lastModifiedBy>
  <cp:revision>51</cp:revision>
  <dcterms:created xsi:type="dcterms:W3CDTF">2017-08-25T00:06:52Z</dcterms:created>
  <dcterms:modified xsi:type="dcterms:W3CDTF">2018-08-27T16:39:00Z</dcterms:modified>
</cp:coreProperties>
</file>