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audio1.wav" ContentType="audio/wav"/>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2"/>
  </p:notesMasterIdLst>
  <p:sldIdLst>
    <p:sldId id="265" r:id="rId4"/>
    <p:sldId id="266" r:id="rId5"/>
    <p:sldId id="267" r:id="rId6"/>
    <p:sldId id="257" r:id="rId7"/>
    <p:sldId id="269" r:id="rId8"/>
    <p:sldId id="270" r:id="rId9"/>
    <p:sldId id="271" r:id="rId10"/>
    <p:sldId id="272" r:id="rId11"/>
    <p:sldId id="273" r:id="rId12"/>
    <p:sldId id="274" r:id="rId13"/>
    <p:sldId id="275" r:id="rId14"/>
    <p:sldId id="276" r:id="rId15"/>
    <p:sldId id="280" r:id="rId16"/>
    <p:sldId id="282" r:id="rId17"/>
    <p:sldId id="294" r:id="rId18"/>
    <p:sldId id="283" r:id="rId19"/>
    <p:sldId id="284" r:id="rId20"/>
    <p:sldId id="295" r:id="rId21"/>
    <p:sldId id="285" r:id="rId22"/>
    <p:sldId id="286" r:id="rId23"/>
    <p:sldId id="287" r:id="rId24"/>
    <p:sldId id="288" r:id="rId25"/>
    <p:sldId id="289" r:id="rId26"/>
    <p:sldId id="290" r:id="rId27"/>
    <p:sldId id="291" r:id="rId28"/>
    <p:sldId id="292" r:id="rId29"/>
    <p:sldId id="293" r:id="rId30"/>
    <p:sldId id="27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47" autoAdjust="0"/>
    <p:restoredTop sz="94660"/>
  </p:normalViewPr>
  <p:slideViewPr>
    <p:cSldViewPr snapToGrid="0">
      <p:cViewPr varScale="1">
        <p:scale>
          <a:sx n="74" d="100"/>
          <a:sy n="74" d="100"/>
        </p:scale>
        <p:origin x="4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4C66F-7DA4-4F28-B29B-F7F9B8B5DF60}" type="datetimeFigureOut">
              <a:rPr lang="en-US" smtClean="0"/>
              <a:t>8/23/2019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656CAD-F585-4AF8-B34D-044881490597}" type="slidenum">
              <a:rPr lang="en-US" smtClean="0"/>
              <a:t>‹#›</a:t>
            </a:fld>
            <a:endParaRPr lang="en-US"/>
          </a:p>
        </p:txBody>
      </p:sp>
    </p:spTree>
    <p:extLst>
      <p:ext uri="{BB962C8B-B14F-4D97-AF65-F5344CB8AC3E}">
        <p14:creationId xmlns:p14="http://schemas.microsoft.com/office/powerpoint/2010/main" val="3367403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7B05E7-A549-4E2F-9576-7DAB68D2874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83920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7B05E7-A549-4E2F-9576-7DAB68D2874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58676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1D9867-6C1B-455D-99DE-5031757AB356}"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1D31D-001F-45D5-9E0A-BBF60F7F16FB}" type="slidenum">
              <a:rPr lang="en-US" smtClean="0"/>
              <a:t>‹#›</a:t>
            </a:fld>
            <a:endParaRPr lang="en-US"/>
          </a:p>
        </p:txBody>
      </p:sp>
    </p:spTree>
    <p:extLst>
      <p:ext uri="{BB962C8B-B14F-4D97-AF65-F5344CB8AC3E}">
        <p14:creationId xmlns:p14="http://schemas.microsoft.com/office/powerpoint/2010/main" val="258511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D9867-6C1B-455D-99DE-5031757AB356}"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1D31D-001F-45D5-9E0A-BBF60F7F16FB}" type="slidenum">
              <a:rPr lang="en-US" smtClean="0"/>
              <a:t>‹#›</a:t>
            </a:fld>
            <a:endParaRPr lang="en-US"/>
          </a:p>
        </p:txBody>
      </p:sp>
    </p:spTree>
    <p:extLst>
      <p:ext uri="{BB962C8B-B14F-4D97-AF65-F5344CB8AC3E}">
        <p14:creationId xmlns:p14="http://schemas.microsoft.com/office/powerpoint/2010/main" val="57880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D9867-6C1B-455D-99DE-5031757AB356}"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1D31D-001F-45D5-9E0A-BBF60F7F16FB}" type="slidenum">
              <a:rPr lang="en-US" smtClean="0"/>
              <a:t>‹#›</a:t>
            </a:fld>
            <a:endParaRPr lang="en-US"/>
          </a:p>
        </p:txBody>
      </p:sp>
    </p:spTree>
    <p:extLst>
      <p:ext uri="{BB962C8B-B14F-4D97-AF65-F5344CB8AC3E}">
        <p14:creationId xmlns:p14="http://schemas.microsoft.com/office/powerpoint/2010/main" val="2619272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pPr>
              <a:defRPr/>
            </a:pPr>
            <a:fld id="{F37D88B9-E6CB-402A-8FC5-B5AEC5749A85}" type="slidenum">
              <a:rPr lang="en-US" smtClean="0">
                <a:solidFill>
                  <a:srgbClr val="8CADAE">
                    <a:shade val="75000"/>
                  </a:srgbClr>
                </a:solidFill>
              </a:rPr>
              <a:pPr>
                <a:def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25114465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5815584" y="1026373"/>
            <a:ext cx="609600" cy="441325"/>
          </a:xfrm>
        </p:spPr>
        <p:txBody>
          <a:bodyPr/>
          <a:lstStyle/>
          <a:p>
            <a:pPr>
              <a:defRPr/>
            </a:pPr>
            <a:fld id="{3EF6CF4A-A99A-41EE-9341-1A7F9B91A063}" type="slidenum">
              <a:rPr lang="en-US" smtClean="0">
                <a:solidFill>
                  <a:srgbClr val="8CADAE">
                    <a:shade val="75000"/>
                  </a:srgbClr>
                </a:solidFill>
              </a:rPr>
              <a:pPr>
                <a:def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8328628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pPr>
              <a:defRPr/>
            </a:pPr>
            <a:fld id="{D4916D7F-9EDF-4B02-9320-C3CE63B8E548}" type="slidenum">
              <a:rPr lang="en-US" smtClean="0">
                <a:solidFill>
                  <a:srgbClr val="8CADAE">
                    <a:shade val="75000"/>
                  </a:srgbClr>
                </a:solidFill>
              </a:rPr>
              <a:pPr>
                <a:def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96402619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3CFF07A-5A4C-45DE-9A1A-B98BA6909305}" type="slidenum">
              <a:rPr lang="en-US" smtClean="0">
                <a:solidFill>
                  <a:srgbClr val="8CADAE">
                    <a:shade val="75000"/>
                  </a:srgbClr>
                </a:solidFill>
              </a:rPr>
              <a:pPr>
                <a:def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6445771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406400" y="6409944"/>
            <a:ext cx="4775200" cy="365760"/>
          </a:xfrm>
        </p:spPr>
        <p:txBody>
          <a:bodyPr/>
          <a:lstStyle/>
          <a:p>
            <a:pPr>
              <a:defRPr/>
            </a:pPr>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pPr>
              <a:defRPr/>
            </a:pPr>
            <a:fld id="{AC950118-B753-4C6D-AC8C-1100EBCFCB14}" type="slidenum">
              <a:rPr lang="en-US" smtClean="0">
                <a:solidFill>
                  <a:srgbClr val="8CADAE">
                    <a:shade val="75000"/>
                  </a:srgbClr>
                </a:solidFill>
              </a:rPr>
              <a:pPr>
                <a:def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23051084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5791200" y="1036021"/>
            <a:ext cx="609600" cy="441325"/>
          </a:xfrm>
        </p:spPr>
        <p:txBody>
          <a:bodyPr/>
          <a:lstStyle/>
          <a:p>
            <a:pPr>
              <a:defRPr/>
            </a:pPr>
            <a:fld id="{6F56D8AB-C1A3-4A84-AD29-1DC403829554}" type="slidenum">
              <a:rPr lang="en-US" smtClean="0">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val="1872706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pPr>
              <a:defRPr/>
            </a:pPr>
            <a:fld id="{B45E206F-7C0F-4AE6-803D-DAD22165938F}" type="slidenum">
              <a:rPr lang="en-US" smtClean="0"/>
              <a:pPr>
                <a:defRPr/>
              </a:pPr>
              <a:t>‹#›</a:t>
            </a:fld>
            <a:endParaRPr lang="en-US"/>
          </a:p>
        </p:txBody>
      </p:sp>
    </p:spTree>
    <p:extLst>
      <p:ext uri="{BB962C8B-B14F-4D97-AF65-F5344CB8AC3E}">
        <p14:creationId xmlns:p14="http://schemas.microsoft.com/office/powerpoint/2010/main" val="693887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pPr>
              <a:defRPr/>
            </a:pPr>
            <a:fld id="{647B3461-C51E-4028-AB52-8DE331B3D1CE}" type="slidenum">
              <a:rPr lang="en-US" smtClean="0">
                <a:solidFill>
                  <a:srgbClr val="8CADAE">
                    <a:shade val="75000"/>
                  </a:srgbClr>
                </a:solidFill>
              </a:rPr>
              <a:pPr>
                <a:def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402336" y="6410848"/>
            <a:ext cx="4511040" cy="365760"/>
          </a:xfrm>
        </p:spPr>
        <p:txBody>
          <a:bodyPr/>
          <a:lstStyle/>
          <a:p>
            <a:pPr>
              <a:defRPr/>
            </a:pPr>
            <a:endParaRPr lang="en-US"/>
          </a:p>
        </p:txBody>
      </p:sp>
    </p:spTree>
    <p:extLst>
      <p:ext uri="{BB962C8B-B14F-4D97-AF65-F5344CB8AC3E}">
        <p14:creationId xmlns:p14="http://schemas.microsoft.com/office/powerpoint/2010/main" val="164246054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D9867-6C1B-455D-99DE-5031757AB356}"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1D31D-001F-45D5-9E0A-BBF60F7F16FB}" type="slidenum">
              <a:rPr lang="en-US" smtClean="0"/>
              <a:t>‹#›</a:t>
            </a:fld>
            <a:endParaRPr lang="en-US"/>
          </a:p>
        </p:txBody>
      </p:sp>
    </p:spTree>
    <p:extLst>
      <p:ext uri="{BB962C8B-B14F-4D97-AF65-F5344CB8AC3E}">
        <p14:creationId xmlns:p14="http://schemas.microsoft.com/office/powerpoint/2010/main" val="3366527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pPr>
              <a:defRPr/>
            </a:pPr>
            <a:fld id="{50694BF8-F294-420D-9422-30E2695E07D8}" type="slidenum">
              <a:rPr lang="en-US" smtClean="0">
                <a:solidFill>
                  <a:srgbClr val="8CADAE">
                    <a:shade val="75000"/>
                  </a:srgbClr>
                </a:solidFill>
              </a:rPr>
              <a:pPr>
                <a:def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5" name="Date Placeholder 4"/>
          <p:cNvSpPr>
            <a:spLocks noGrp="1"/>
          </p:cNvSpPr>
          <p:nvPr>
            <p:ph type="dt" sz="half" idx="10"/>
          </p:nvPr>
        </p:nvSpPr>
        <p:spPr>
          <a:xfrm>
            <a:off x="7717536" y="6404984"/>
            <a:ext cx="4059936" cy="365760"/>
          </a:xfrm>
        </p:spPr>
        <p:txBody>
          <a:bodyPr/>
          <a:lstStyle/>
          <a:p>
            <a:pPr>
              <a:defRPr/>
            </a:pPr>
            <a:endParaRPr lang="en-US"/>
          </a:p>
        </p:txBody>
      </p:sp>
      <p:sp>
        <p:nvSpPr>
          <p:cNvPr id="6" name="Footer Placeholder 5"/>
          <p:cNvSpPr>
            <a:spLocks noGrp="1"/>
          </p:cNvSpPr>
          <p:nvPr>
            <p:ph type="ftr" sz="quarter" idx="11"/>
          </p:nvPr>
        </p:nvSpPr>
        <p:spPr>
          <a:xfrm>
            <a:off x="402336" y="6410848"/>
            <a:ext cx="4779264" cy="365760"/>
          </a:xfrm>
        </p:spPr>
        <p:txBody>
          <a:bodyPr/>
          <a:lstStyle/>
          <a:p>
            <a:pPr>
              <a:defRPr/>
            </a:pPr>
            <a:endParaRPr lang="en-US"/>
          </a:p>
        </p:txBody>
      </p:sp>
    </p:spTree>
    <p:extLst>
      <p:ext uri="{BB962C8B-B14F-4D97-AF65-F5344CB8AC3E}">
        <p14:creationId xmlns:p14="http://schemas.microsoft.com/office/powerpoint/2010/main" val="845537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934674-1415-46F9-BDA4-689C68525278}" type="slidenum">
              <a:rPr lang="en-US" smtClean="0">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val="81522399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pPr>
              <a:defRPr/>
            </a:pPr>
            <a:fld id="{FBC7D704-5820-4CC9-B7F3-7EFB58BCCCC4}" type="slidenum">
              <a:rPr lang="en-US" smtClean="0">
                <a:solidFill>
                  <a:srgbClr val="8CADAE">
                    <a:shade val="75000"/>
                  </a:srgbClr>
                </a:solidFill>
              </a:rPr>
              <a:pPr>
                <a:def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2853478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32118D-6AA7-423B-9075-CEFC3B7EA5C0}"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CC9643-1014-46E0-907B-C67FDC1460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025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32118D-6AA7-423B-9075-CEFC3B7EA5C0}"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CC9643-1014-46E0-907B-C67FDC1460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03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32118D-6AA7-423B-9075-CEFC3B7EA5C0}"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CC9643-1014-46E0-907B-C67FDC1460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709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32118D-6AA7-423B-9075-CEFC3B7EA5C0}"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CC9643-1014-46E0-907B-C67FDC1460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980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32118D-6AA7-423B-9075-CEFC3B7EA5C0}" type="datetimeFigureOut">
              <a:rPr lang="en-US" smtClean="0">
                <a:solidFill>
                  <a:prstClr val="black">
                    <a:tint val="75000"/>
                  </a:prstClr>
                </a:solidFill>
              </a:rPr>
              <a:pPr/>
              <a:t>8/23/2019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7CC9643-1014-46E0-907B-C67FDC1460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671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32118D-6AA7-423B-9075-CEFC3B7EA5C0}" type="datetimeFigureOut">
              <a:rPr lang="en-US" smtClean="0">
                <a:solidFill>
                  <a:prstClr val="black">
                    <a:tint val="75000"/>
                  </a:prstClr>
                </a:solidFill>
              </a:rPr>
              <a:pPr/>
              <a:t>8/23/2019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7CC9643-1014-46E0-907B-C67FDC1460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587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2118D-6AA7-423B-9075-CEFC3B7EA5C0}" type="datetimeFigureOut">
              <a:rPr lang="en-US" smtClean="0">
                <a:solidFill>
                  <a:prstClr val="black">
                    <a:tint val="75000"/>
                  </a:prstClr>
                </a:solidFill>
              </a:rPr>
              <a:pPr/>
              <a:t>8/23/2019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7CC9643-1014-46E0-907B-C67FDC1460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493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1D9867-6C1B-455D-99DE-5031757AB356}"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1D31D-001F-45D5-9E0A-BBF60F7F16FB}" type="slidenum">
              <a:rPr lang="en-US" smtClean="0"/>
              <a:t>‹#›</a:t>
            </a:fld>
            <a:endParaRPr lang="en-US"/>
          </a:p>
        </p:txBody>
      </p:sp>
    </p:spTree>
    <p:extLst>
      <p:ext uri="{BB962C8B-B14F-4D97-AF65-F5344CB8AC3E}">
        <p14:creationId xmlns:p14="http://schemas.microsoft.com/office/powerpoint/2010/main" val="293609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2118D-6AA7-423B-9075-CEFC3B7EA5C0}"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CC9643-1014-46E0-907B-C67FDC1460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218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2118D-6AA7-423B-9075-CEFC3B7EA5C0}"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CC9643-1014-46E0-907B-C67FDC1460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589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32118D-6AA7-423B-9075-CEFC3B7EA5C0}"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CC9643-1014-46E0-907B-C67FDC1460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754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32118D-6AA7-423B-9075-CEFC3B7EA5C0}"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CC9643-1014-46E0-907B-C67FDC1460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47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1D9867-6C1B-455D-99DE-5031757AB356}"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1D31D-001F-45D5-9E0A-BBF60F7F16FB}" type="slidenum">
              <a:rPr lang="en-US" smtClean="0"/>
              <a:t>‹#›</a:t>
            </a:fld>
            <a:endParaRPr lang="en-US"/>
          </a:p>
        </p:txBody>
      </p:sp>
    </p:spTree>
    <p:extLst>
      <p:ext uri="{BB962C8B-B14F-4D97-AF65-F5344CB8AC3E}">
        <p14:creationId xmlns:p14="http://schemas.microsoft.com/office/powerpoint/2010/main" val="293995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1D9867-6C1B-455D-99DE-5031757AB356}" type="datetimeFigureOut">
              <a:rPr lang="en-US" smtClean="0"/>
              <a:t>8/23/2019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C1D31D-001F-45D5-9E0A-BBF60F7F16FB}" type="slidenum">
              <a:rPr lang="en-US" smtClean="0"/>
              <a:t>‹#›</a:t>
            </a:fld>
            <a:endParaRPr lang="en-US"/>
          </a:p>
        </p:txBody>
      </p:sp>
    </p:spTree>
    <p:extLst>
      <p:ext uri="{BB962C8B-B14F-4D97-AF65-F5344CB8AC3E}">
        <p14:creationId xmlns:p14="http://schemas.microsoft.com/office/powerpoint/2010/main" val="2817427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1D9867-6C1B-455D-99DE-5031757AB356}" type="datetimeFigureOut">
              <a:rPr lang="en-US" smtClean="0"/>
              <a:t>8/23/2019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C1D31D-001F-45D5-9E0A-BBF60F7F16FB}" type="slidenum">
              <a:rPr lang="en-US" smtClean="0"/>
              <a:t>‹#›</a:t>
            </a:fld>
            <a:endParaRPr lang="en-US"/>
          </a:p>
        </p:txBody>
      </p:sp>
    </p:spTree>
    <p:extLst>
      <p:ext uri="{BB962C8B-B14F-4D97-AF65-F5344CB8AC3E}">
        <p14:creationId xmlns:p14="http://schemas.microsoft.com/office/powerpoint/2010/main" val="90874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D9867-6C1B-455D-99DE-5031757AB356}" type="datetimeFigureOut">
              <a:rPr lang="en-US" smtClean="0"/>
              <a:t>8/23/2019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C1D31D-001F-45D5-9E0A-BBF60F7F16FB}" type="slidenum">
              <a:rPr lang="en-US" smtClean="0"/>
              <a:t>‹#›</a:t>
            </a:fld>
            <a:endParaRPr lang="en-US"/>
          </a:p>
        </p:txBody>
      </p:sp>
    </p:spTree>
    <p:extLst>
      <p:ext uri="{BB962C8B-B14F-4D97-AF65-F5344CB8AC3E}">
        <p14:creationId xmlns:p14="http://schemas.microsoft.com/office/powerpoint/2010/main" val="304639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D9867-6C1B-455D-99DE-5031757AB356}"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1D31D-001F-45D5-9E0A-BBF60F7F16FB}" type="slidenum">
              <a:rPr lang="en-US" smtClean="0"/>
              <a:t>‹#›</a:t>
            </a:fld>
            <a:endParaRPr lang="en-US"/>
          </a:p>
        </p:txBody>
      </p:sp>
    </p:spTree>
    <p:extLst>
      <p:ext uri="{BB962C8B-B14F-4D97-AF65-F5344CB8AC3E}">
        <p14:creationId xmlns:p14="http://schemas.microsoft.com/office/powerpoint/2010/main" val="416676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D9867-6C1B-455D-99DE-5031757AB356}"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1D31D-001F-45D5-9E0A-BBF60F7F16FB}" type="slidenum">
              <a:rPr lang="en-US" smtClean="0"/>
              <a:t>‹#›</a:t>
            </a:fld>
            <a:endParaRPr lang="en-US"/>
          </a:p>
        </p:txBody>
      </p:sp>
    </p:spTree>
    <p:extLst>
      <p:ext uri="{BB962C8B-B14F-4D97-AF65-F5344CB8AC3E}">
        <p14:creationId xmlns:p14="http://schemas.microsoft.com/office/powerpoint/2010/main" val="88749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D9867-6C1B-455D-99DE-5031757AB356}" type="datetimeFigureOut">
              <a:rPr lang="en-US" smtClean="0"/>
              <a:t>8/23/2019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1D31D-001F-45D5-9E0A-BBF60F7F16FB}" type="slidenum">
              <a:rPr lang="en-US" smtClean="0"/>
              <a:t>‹#›</a:t>
            </a:fld>
            <a:endParaRPr lang="en-US"/>
          </a:p>
        </p:txBody>
      </p:sp>
    </p:spTree>
    <p:extLst>
      <p:ext uri="{BB962C8B-B14F-4D97-AF65-F5344CB8AC3E}">
        <p14:creationId xmlns:p14="http://schemas.microsoft.com/office/powerpoint/2010/main" val="2713558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pPr fontAlgn="base">
              <a:spcBef>
                <a:spcPct val="0"/>
              </a:spcBef>
              <a:spcAft>
                <a:spcPct val="0"/>
              </a:spcAft>
              <a:defRPr/>
            </a:pPr>
            <a:endParaRPr lang="en-US">
              <a:latin typeface="Tahoma" pitchFamily="34" charset="0"/>
            </a:endParaRPr>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defRPr/>
            </a:pPr>
            <a:endParaRPr lang="en-US">
              <a:latin typeface="Tahoma" pitchFamily="34" charset="0"/>
            </a:endParaRPr>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a:solidFill>
                <a:prstClr val="black"/>
              </a:solidFill>
              <a:latin typeface="Tahoma" pitchFamily="34" charset="0"/>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fontAlgn="base">
              <a:spcBef>
                <a:spcPct val="0"/>
              </a:spcBef>
              <a:spcAft>
                <a:spcPct val="0"/>
              </a:spcAft>
              <a:defRPr/>
            </a:pPr>
            <a:fld id="{8C817F1F-EF1E-4749-AEBD-7AD103948357}" type="slidenum">
              <a:rPr lang="en-US" smtClean="0">
                <a:solidFill>
                  <a:srgbClr val="8CADAE">
                    <a:shade val="75000"/>
                  </a:srgbClr>
                </a:solidFill>
                <a:latin typeface="Tahoma" pitchFamily="34" charset="0"/>
              </a:rPr>
              <a:pPr fontAlgn="base">
                <a:spcBef>
                  <a:spcPct val="0"/>
                </a:spcBef>
                <a:spcAft>
                  <a:spcPct val="0"/>
                </a:spcAft>
                <a:defRPr/>
              </a:pPr>
              <a:t>‹#›</a:t>
            </a:fld>
            <a:endParaRPr lang="en-US">
              <a:solidFill>
                <a:srgbClr val="8CADAE">
                  <a:shade val="75000"/>
                </a:srgbClr>
              </a:solidFill>
              <a:latin typeface="Tahoma" pitchFamily="34" charset="0"/>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771095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2118D-6AA7-423B-9075-CEFC3B7EA5C0}"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C9643-1014-46E0-907B-C67FDC1460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3746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www.wcpss.net/policy-files/series/policies/2313-bp.html"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skoverton.weebly.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29.jpe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4.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4.xml"/><Relationship Id="rId7" Type="http://schemas.openxmlformats.org/officeDocument/2006/relationships/image" Target="../media/image40.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weave">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60608" y="0"/>
            <a:ext cx="11430001" cy="1143000"/>
          </a:xfrm>
        </p:spPr>
        <p:txBody>
          <a:bodyPr>
            <a:noAutofit/>
          </a:bodyPr>
          <a:lstStyle/>
          <a:p>
            <a:pPr algn="ctr" eaLnBrk="1" hangingPunct="1"/>
            <a:r>
              <a:rPr lang="en-US" dirty="0">
                <a:latin typeface="Amienne" charset="0"/>
              </a:rPr>
              <a:t>Welcome to </a:t>
            </a:r>
            <a:r>
              <a:rPr lang="en-US" dirty="0" smtClean="0">
                <a:latin typeface="Amienne" charset="0"/>
              </a:rPr>
              <a:t>Special Topics (Math Plus)</a:t>
            </a:r>
            <a:r>
              <a:rPr lang="en-US" dirty="0" smtClean="0">
                <a:latin typeface="Amienne" charset="0"/>
              </a:rPr>
              <a:t>!!</a:t>
            </a:r>
            <a:endParaRPr lang="en-US" dirty="0">
              <a:latin typeface="Amienne" charset="0"/>
            </a:endParaRPr>
          </a:p>
        </p:txBody>
      </p:sp>
      <p:sp>
        <p:nvSpPr>
          <p:cNvPr id="2051" name="Rectangle 3"/>
          <p:cNvSpPr>
            <a:spLocks noGrp="1" noChangeArrowheads="1"/>
          </p:cNvSpPr>
          <p:nvPr>
            <p:ph type="body" idx="1"/>
          </p:nvPr>
        </p:nvSpPr>
        <p:spPr>
          <a:xfrm>
            <a:off x="1752599" y="990600"/>
            <a:ext cx="9102213" cy="5867400"/>
          </a:xfrm>
        </p:spPr>
        <p:txBody>
          <a:bodyPr>
            <a:normAutofit fontScale="62500" lnSpcReduction="20000"/>
          </a:bodyPr>
          <a:lstStyle/>
          <a:p>
            <a:pPr marL="609600" indent="-609600" algn="ctr">
              <a:buNone/>
            </a:pPr>
            <a:r>
              <a:rPr lang="en-US" sz="5200" dirty="0" smtClean="0">
                <a:latin typeface="Comic Sans MS" panose="030F0702030302020204" pitchFamily="66" charset="0"/>
              </a:rPr>
              <a:t>Mrs. Perry</a:t>
            </a:r>
            <a:endParaRPr lang="en-US" sz="5200" dirty="0">
              <a:latin typeface="Comic Sans MS" panose="030F0702030302020204" pitchFamily="66" charset="0"/>
            </a:endParaRPr>
          </a:p>
          <a:p>
            <a:pPr marL="609600" indent="-609600">
              <a:buNone/>
            </a:pPr>
            <a:endParaRPr lang="en-US" sz="5200" dirty="0">
              <a:latin typeface="Comic Sans MS" panose="030F0702030302020204" pitchFamily="66" charset="0"/>
            </a:endParaRPr>
          </a:p>
          <a:p>
            <a:pPr marL="609600" indent="-609600">
              <a:buNone/>
            </a:pPr>
            <a:endParaRPr lang="en-US" sz="5200" dirty="0">
              <a:latin typeface="Comic Sans MS" panose="030F0702030302020204" pitchFamily="66" charset="0"/>
            </a:endParaRPr>
          </a:p>
          <a:p>
            <a:pPr marL="609600" indent="-609600" algn="ctr">
              <a:buNone/>
            </a:pPr>
            <a:r>
              <a:rPr lang="en-US" sz="5200" dirty="0">
                <a:latin typeface="Comic Sans MS" panose="030F0702030302020204" pitchFamily="66" charset="0"/>
              </a:rPr>
              <a:t>On your index card:</a:t>
            </a:r>
          </a:p>
          <a:p>
            <a:pPr marL="914400" indent="-914400">
              <a:buFontTx/>
              <a:buAutoNum type="arabicPeriod"/>
            </a:pPr>
            <a:r>
              <a:rPr lang="en-US" sz="5200" dirty="0">
                <a:latin typeface="Comic Sans MS" panose="030F0702030302020204" pitchFamily="66" charset="0"/>
              </a:rPr>
              <a:t>Name (First &amp; Last)</a:t>
            </a:r>
          </a:p>
          <a:p>
            <a:pPr marL="914400" indent="-914400">
              <a:buFontTx/>
              <a:buAutoNum type="arabicPeriod"/>
            </a:pPr>
            <a:r>
              <a:rPr lang="en-US" sz="5200" dirty="0">
                <a:latin typeface="Comic Sans MS" panose="030F0702030302020204" pitchFamily="66" charset="0"/>
              </a:rPr>
              <a:t>Parent(s) names, Phone #, &amp; Email</a:t>
            </a:r>
          </a:p>
          <a:p>
            <a:pPr marL="914400" indent="-914400">
              <a:buFontTx/>
              <a:buAutoNum type="arabicPeriod"/>
            </a:pPr>
            <a:r>
              <a:rPr lang="en-US" sz="5200" dirty="0">
                <a:latin typeface="Comic Sans MS" panose="030F0702030302020204" pitchFamily="66" charset="0"/>
              </a:rPr>
              <a:t>Do you play any sports or participate in any after school activities?</a:t>
            </a:r>
          </a:p>
          <a:p>
            <a:pPr marL="914400" indent="-914400">
              <a:buFontTx/>
              <a:buAutoNum type="arabicPeriod"/>
            </a:pPr>
            <a:r>
              <a:rPr lang="en-US" sz="5200" dirty="0">
                <a:latin typeface="Comic Sans MS" panose="030F0702030302020204" pitchFamily="66" charset="0"/>
              </a:rPr>
              <a:t>Copy down your schedule for my records.</a:t>
            </a:r>
          </a:p>
          <a:p>
            <a:pPr marL="914400" indent="-914400">
              <a:buFontTx/>
              <a:buAutoNum type="arabicPeriod"/>
            </a:pPr>
            <a:r>
              <a:rPr lang="en-US" sz="5200" dirty="0">
                <a:latin typeface="Comic Sans MS" panose="030F0702030302020204" pitchFamily="66" charset="0"/>
              </a:rPr>
              <a:t>On the back – Draw me a picture of something that you did </a:t>
            </a:r>
            <a:r>
              <a:rPr lang="en-US" sz="5200" dirty="0" smtClean="0">
                <a:latin typeface="Comic Sans MS" panose="030F0702030302020204" pitchFamily="66" charset="0"/>
              </a:rPr>
              <a:t>this past summer</a:t>
            </a:r>
            <a:r>
              <a:rPr lang="en-US" sz="5200" dirty="0">
                <a:latin typeface="Comic Sans MS" panose="030F0702030302020204" pitchFamily="66" charset="0"/>
              </a:rPr>
              <a:t>.</a:t>
            </a:r>
          </a:p>
          <a:p>
            <a:pPr marL="609600" indent="-609600">
              <a:buNone/>
            </a:pPr>
            <a:endParaRPr lang="en-US" dirty="0">
              <a:latin typeface="Arial" charset="0"/>
            </a:endParaRPr>
          </a:p>
        </p:txBody>
      </p:sp>
      <p:pic>
        <p:nvPicPr>
          <p:cNvPr id="2052" name="Picture 6" descr="C:\Documents and Settings\Administrator\Local Settings\Temporary Internet Files\Content.IE5\GVW9OFY3\MCj042448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372453"/>
            <a:ext cx="2590800" cy="104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7" descr="C:\Documents and Settings\Administrator\Local Settings\Temporary Internet Files\Content.IE5\MDTMJ21S\MCj0434917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58511">
            <a:off x="1035085" y="75444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descr="C:\Documents and Settings\Administrator\Local Settings\Temporary Internet Files\Content.IE5\CP8TE3WX\MCj0434915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9579" y="75444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008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924665" y="-235974"/>
            <a:ext cx="8229600" cy="1143000"/>
          </a:xfrm>
        </p:spPr>
        <p:txBody>
          <a:bodyPr/>
          <a:lstStyle/>
          <a:p>
            <a:r>
              <a:rPr lang="en-US" dirty="0">
                <a:latin typeface="Arial" charset="0"/>
              </a:rPr>
              <a:t>Husky Help </a:t>
            </a:r>
          </a:p>
        </p:txBody>
      </p:sp>
      <p:sp>
        <p:nvSpPr>
          <p:cNvPr id="10243" name="Content Placeholder 2"/>
          <p:cNvSpPr>
            <a:spLocks noGrp="1"/>
          </p:cNvSpPr>
          <p:nvPr>
            <p:ph idx="1"/>
          </p:nvPr>
        </p:nvSpPr>
        <p:spPr>
          <a:xfrm>
            <a:off x="840659" y="1493838"/>
            <a:ext cx="10397612" cy="4983163"/>
          </a:xfrm>
        </p:spPr>
        <p:txBody>
          <a:bodyPr>
            <a:normAutofit/>
          </a:bodyPr>
          <a:lstStyle/>
          <a:p>
            <a:pPr>
              <a:buFontTx/>
              <a:buNone/>
            </a:pPr>
            <a:r>
              <a:rPr lang="en-US" sz="2400" dirty="0">
                <a:latin typeface="Arial" charset="0"/>
              </a:rPr>
              <a:t>  Husky </a:t>
            </a:r>
            <a:r>
              <a:rPr lang="en-US" sz="2400" dirty="0" smtClean="0">
                <a:latin typeface="Arial" charset="0"/>
              </a:rPr>
              <a:t>Help will </a:t>
            </a:r>
            <a:r>
              <a:rPr lang="en-US" sz="2400" dirty="0">
                <a:latin typeface="Arial" charset="0"/>
              </a:rPr>
              <a:t>run </a:t>
            </a:r>
            <a:r>
              <a:rPr lang="en-US" sz="2400" dirty="0" smtClean="0">
                <a:latin typeface="Arial" charset="0"/>
              </a:rPr>
              <a:t>Monday – </a:t>
            </a:r>
            <a:r>
              <a:rPr lang="en-US" sz="2400" dirty="0">
                <a:latin typeface="Arial" charset="0"/>
              </a:rPr>
              <a:t>Thursday. Each student in the </a:t>
            </a:r>
            <a:r>
              <a:rPr lang="en-US" altLang="ja-JP" sz="2400" dirty="0">
                <a:latin typeface="Arial" charset="0"/>
              </a:rPr>
              <a:t>class that </a:t>
            </a:r>
            <a:r>
              <a:rPr lang="en-US" altLang="ja-JP" sz="2400" dirty="0" smtClean="0">
                <a:latin typeface="Arial" charset="0"/>
              </a:rPr>
              <a:t>has</a:t>
            </a:r>
            <a:r>
              <a:rPr lang="en-US" altLang="ja-JP" sz="2400" b="1" dirty="0" smtClean="0">
                <a:latin typeface="Arial" charset="0"/>
              </a:rPr>
              <a:t> </a:t>
            </a:r>
            <a:r>
              <a:rPr lang="en-US" altLang="ja-JP" sz="2400" dirty="0" smtClean="0">
                <a:latin typeface="Arial" charset="0"/>
              </a:rPr>
              <a:t>a </a:t>
            </a:r>
            <a:r>
              <a:rPr lang="en-US" altLang="ja-JP" sz="2400" b="1" dirty="0" smtClean="0">
                <a:latin typeface="Arial" charset="0"/>
              </a:rPr>
              <a:t>C, D, or F (anything below 80%) </a:t>
            </a:r>
            <a:r>
              <a:rPr lang="en-US" altLang="ja-JP" sz="2400" dirty="0" smtClean="0">
                <a:latin typeface="Arial" charset="0"/>
              </a:rPr>
              <a:t>in </a:t>
            </a:r>
            <a:r>
              <a:rPr lang="en-US" altLang="ja-JP" sz="2400" dirty="0">
                <a:latin typeface="Arial" charset="0"/>
              </a:rPr>
              <a:t>the course on that given day (according to their weekly progress report), will be </a:t>
            </a:r>
            <a:r>
              <a:rPr lang="en-US" altLang="ja-JP" sz="2400" b="1" dirty="0">
                <a:latin typeface="Arial" charset="0"/>
              </a:rPr>
              <a:t>mandated to attend </a:t>
            </a:r>
            <a:r>
              <a:rPr lang="en-US" altLang="ja-JP" sz="2400" dirty="0">
                <a:latin typeface="Arial" charset="0"/>
              </a:rPr>
              <a:t>this remediation session (built in to the school day). </a:t>
            </a:r>
            <a:endParaRPr lang="en-US" altLang="ja-JP" sz="2400" dirty="0" smtClean="0">
              <a:latin typeface="Arial" charset="0"/>
            </a:endParaRPr>
          </a:p>
          <a:p>
            <a:pPr algn="ctr">
              <a:buFontTx/>
              <a:buNone/>
            </a:pPr>
            <a:r>
              <a:rPr lang="en-US" altLang="ja-JP" sz="2400" dirty="0" smtClean="0">
                <a:latin typeface="Arial" charset="0"/>
              </a:rPr>
              <a:t>Monday – 1</a:t>
            </a:r>
            <a:r>
              <a:rPr lang="en-US" altLang="ja-JP" sz="2400" baseline="30000" dirty="0" smtClean="0">
                <a:latin typeface="Arial" charset="0"/>
              </a:rPr>
              <a:t>st</a:t>
            </a:r>
            <a:r>
              <a:rPr lang="en-US" altLang="ja-JP" sz="2400" dirty="0" smtClean="0">
                <a:latin typeface="Arial" charset="0"/>
              </a:rPr>
              <a:t> Period		Tuesday – 2</a:t>
            </a:r>
            <a:r>
              <a:rPr lang="en-US" altLang="ja-JP" sz="2400" baseline="30000" dirty="0" smtClean="0">
                <a:latin typeface="Arial" charset="0"/>
              </a:rPr>
              <a:t>nd</a:t>
            </a:r>
            <a:r>
              <a:rPr lang="en-US" altLang="ja-JP" sz="2400" dirty="0" smtClean="0">
                <a:latin typeface="Arial" charset="0"/>
              </a:rPr>
              <a:t> period</a:t>
            </a:r>
          </a:p>
          <a:p>
            <a:pPr algn="ctr">
              <a:buFontTx/>
              <a:buNone/>
            </a:pPr>
            <a:r>
              <a:rPr lang="en-US" altLang="ja-JP" sz="2400" dirty="0" smtClean="0">
                <a:latin typeface="Arial" charset="0"/>
              </a:rPr>
              <a:t>Wednesday </a:t>
            </a:r>
            <a:r>
              <a:rPr lang="en-US" altLang="ja-JP" sz="2400" dirty="0">
                <a:latin typeface="Arial" charset="0"/>
              </a:rPr>
              <a:t>– 3</a:t>
            </a:r>
            <a:r>
              <a:rPr lang="en-US" altLang="ja-JP" sz="2400" baseline="30000" dirty="0">
                <a:latin typeface="Arial" charset="0"/>
              </a:rPr>
              <a:t>rd</a:t>
            </a:r>
            <a:r>
              <a:rPr lang="en-US" altLang="ja-JP" sz="2400" dirty="0">
                <a:latin typeface="Arial" charset="0"/>
              </a:rPr>
              <a:t> Period	Thursday – 4</a:t>
            </a:r>
            <a:r>
              <a:rPr lang="en-US" altLang="ja-JP" sz="2400" baseline="30000" dirty="0">
                <a:latin typeface="Arial" charset="0"/>
              </a:rPr>
              <a:t>th</a:t>
            </a:r>
            <a:r>
              <a:rPr lang="en-US" altLang="ja-JP" sz="2400" dirty="0">
                <a:latin typeface="Arial" charset="0"/>
              </a:rPr>
              <a:t> period</a:t>
            </a:r>
          </a:p>
          <a:p>
            <a:pPr>
              <a:buFontTx/>
              <a:buNone/>
            </a:pPr>
            <a:endParaRPr lang="en-US" altLang="ja-JP" sz="2400" dirty="0">
              <a:latin typeface="Arial" charset="0"/>
            </a:endParaRPr>
          </a:p>
          <a:p>
            <a:pPr>
              <a:buFontTx/>
              <a:buNone/>
            </a:pPr>
            <a:r>
              <a:rPr lang="en-US" altLang="ja-JP" sz="2400" dirty="0">
                <a:latin typeface="Arial" charset="0"/>
              </a:rPr>
              <a:t> All other students will have the opportunity to participate in intramural sports, attend career or college sessions, work individually or with groups on assignments in the Media Center or the Commons, or meet with Student Service counselors for academic planning.</a:t>
            </a:r>
            <a:endParaRPr lang="en-US" dirty="0">
              <a:latin typeface="Arial" charset="0"/>
            </a:endParaRPr>
          </a:p>
        </p:txBody>
      </p:sp>
    </p:spTree>
    <p:extLst>
      <p:ext uri="{BB962C8B-B14F-4D97-AF65-F5344CB8AC3E}">
        <p14:creationId xmlns:p14="http://schemas.microsoft.com/office/powerpoint/2010/main" val="941113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atin typeface="Arial" charset="0"/>
              </a:rPr>
              <a:t>Internet Safety</a:t>
            </a:r>
          </a:p>
        </p:txBody>
      </p:sp>
      <p:sp>
        <p:nvSpPr>
          <p:cNvPr id="11267" name="Content Placeholder 2"/>
          <p:cNvSpPr>
            <a:spLocks noGrp="1"/>
          </p:cNvSpPr>
          <p:nvPr>
            <p:ph idx="1"/>
          </p:nvPr>
        </p:nvSpPr>
        <p:spPr>
          <a:xfrm>
            <a:off x="1981200" y="1447801"/>
            <a:ext cx="8229600" cy="4373563"/>
          </a:xfrm>
        </p:spPr>
        <p:txBody>
          <a:bodyPr/>
          <a:lstStyle/>
          <a:p>
            <a:pPr>
              <a:buFontTx/>
              <a:buNone/>
            </a:pPr>
            <a:r>
              <a:rPr lang="en-US" dirty="0">
                <a:latin typeface="Arial" charset="0"/>
              </a:rPr>
              <a:t>In accordance with </a:t>
            </a:r>
            <a:r>
              <a:rPr lang="en-US" dirty="0">
                <a:latin typeface="Arial" charset="0"/>
                <a:hlinkClick r:id="rId2"/>
              </a:rPr>
              <a:t>Board Policy 2313/3013/4013</a:t>
            </a:r>
            <a:r>
              <a:rPr lang="en-US" dirty="0">
                <a:latin typeface="Arial" charset="0"/>
              </a:rPr>
              <a:t> and the 21st Century Act (Public Law No: 110:385, Oct. 10, 2008) all students will be trained annually in Internet safety. School districts are required to educate students about:</a:t>
            </a:r>
          </a:p>
          <a:p>
            <a:r>
              <a:rPr lang="en-US" dirty="0">
                <a:latin typeface="Arial" charset="0"/>
              </a:rPr>
              <a:t>Appropriate online behavior, including interacting with other individuals on social networking websites and in chat rooms.</a:t>
            </a:r>
          </a:p>
          <a:p>
            <a:r>
              <a:rPr lang="en-US" dirty="0">
                <a:latin typeface="Arial" charset="0"/>
              </a:rPr>
              <a:t>Cyber bullying awareness and response. </a:t>
            </a:r>
          </a:p>
          <a:p>
            <a:endParaRPr lang="en-US" dirty="0">
              <a:latin typeface="Arial" charset="0"/>
            </a:endParaRPr>
          </a:p>
        </p:txBody>
      </p:sp>
    </p:spTree>
    <p:extLst>
      <p:ext uri="{BB962C8B-B14F-4D97-AF65-F5344CB8AC3E}">
        <p14:creationId xmlns:p14="http://schemas.microsoft.com/office/powerpoint/2010/main" val="4095643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0180" name="Picture 4" descr="http://hhsbyod.weebly.com/uploads/2/1/9/9/21994574/hhs-byod-stoplight_2_or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570" y="228600"/>
            <a:ext cx="4558284" cy="655868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3071662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Course Skills</a:t>
            </a:r>
            <a:endParaRPr lang="en-US" dirty="0">
              <a:latin typeface="Arial Black" panose="020B0A04020102020204" pitchFamily="34" charset="0"/>
            </a:endParaRPr>
          </a:p>
        </p:txBody>
      </p:sp>
      <p:sp>
        <p:nvSpPr>
          <p:cNvPr id="3" name="Content Placeholder 2"/>
          <p:cNvSpPr>
            <a:spLocks noGrp="1"/>
          </p:cNvSpPr>
          <p:nvPr>
            <p:ph sz="quarter" idx="1"/>
          </p:nvPr>
        </p:nvSpPr>
        <p:spPr>
          <a:xfrm>
            <a:off x="225084" y="1555184"/>
            <a:ext cx="11746522" cy="4572000"/>
          </a:xfrm>
        </p:spPr>
        <p:txBody>
          <a:bodyPr/>
          <a:lstStyle/>
          <a:p>
            <a:pPr marL="0" indent="0" algn="ctr">
              <a:buNone/>
            </a:pPr>
            <a:r>
              <a:rPr lang="en-US" sz="3200" dirty="0" smtClean="0"/>
              <a:t>This class is designed to encourage </a:t>
            </a:r>
            <a:r>
              <a:rPr lang="en-US" sz="3200" dirty="0" smtClean="0">
                <a:solidFill>
                  <a:srgbClr val="00B050"/>
                </a:solidFill>
              </a:rPr>
              <a:t>COLLABORATION</a:t>
            </a:r>
            <a:r>
              <a:rPr lang="en-US" sz="3200" dirty="0" smtClean="0"/>
              <a:t>, </a:t>
            </a:r>
            <a:r>
              <a:rPr lang="en-US" sz="3200" dirty="0" smtClean="0">
                <a:solidFill>
                  <a:srgbClr val="0070C0"/>
                </a:solidFill>
              </a:rPr>
              <a:t>CRITICAL THINKING</a:t>
            </a:r>
            <a:r>
              <a:rPr lang="en-US" sz="3200" dirty="0" smtClean="0"/>
              <a:t>, </a:t>
            </a:r>
            <a:r>
              <a:rPr lang="en-US" sz="3200" dirty="0" smtClean="0">
                <a:solidFill>
                  <a:srgbClr val="FFFF00"/>
                </a:solidFill>
              </a:rPr>
              <a:t>COMMUNICATION</a:t>
            </a:r>
            <a:r>
              <a:rPr lang="en-US" sz="3200" dirty="0" smtClean="0"/>
              <a:t>, and </a:t>
            </a:r>
            <a:r>
              <a:rPr lang="en-US" sz="3200" dirty="0" smtClean="0">
                <a:solidFill>
                  <a:srgbClr val="C00000"/>
                </a:solidFill>
              </a:rPr>
              <a:t>CREATIVITY</a:t>
            </a:r>
            <a:r>
              <a:rPr lang="en-US" sz="3200" dirty="0" smtClean="0"/>
              <a:t>. </a:t>
            </a:r>
          </a:p>
          <a:p>
            <a:pPr marL="0" indent="0" algn="ctr">
              <a:buNone/>
            </a:pPr>
            <a:endParaRPr lang="en-US" dirty="0" smtClean="0"/>
          </a:p>
          <a:p>
            <a:pPr marL="0" indent="0" algn="ctr">
              <a:buNone/>
            </a:pPr>
            <a:r>
              <a:rPr lang="en-US" dirty="0"/>
              <a:t/>
            </a: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8336" y="2672860"/>
            <a:ext cx="3953200" cy="3903785"/>
          </a:xfrm>
          <a:prstGeom prst="rect">
            <a:avLst/>
          </a:prstGeom>
        </p:spPr>
      </p:pic>
      <p:sp>
        <p:nvSpPr>
          <p:cNvPr id="5" name="TextBox 4"/>
          <p:cNvSpPr txBox="1"/>
          <p:nvPr/>
        </p:nvSpPr>
        <p:spPr>
          <a:xfrm>
            <a:off x="402336" y="3064807"/>
            <a:ext cx="7235930" cy="3062377"/>
          </a:xfrm>
          <a:prstGeom prst="rect">
            <a:avLst/>
          </a:prstGeom>
          <a:noFill/>
        </p:spPr>
        <p:txBody>
          <a:bodyPr wrap="square" rtlCol="0">
            <a:spAutoFit/>
          </a:bodyPr>
          <a:lstStyle/>
          <a:p>
            <a:pPr algn="ctr"/>
            <a:r>
              <a:rPr lang="en-US" sz="2500" dirty="0"/>
              <a:t>These are foundational skills utilized throughout the course to create for a well-rounded student who is equipped to </a:t>
            </a:r>
            <a:r>
              <a:rPr lang="en-US" sz="2500" u="sng" dirty="0"/>
              <a:t>face any challenge </a:t>
            </a:r>
            <a:r>
              <a:rPr lang="en-US" sz="2500" dirty="0"/>
              <a:t>with an open mind, whether it be in the math classroom or another discipline.</a:t>
            </a:r>
          </a:p>
          <a:p>
            <a:pPr algn="ctr"/>
            <a:endParaRPr lang="en-US" sz="2500" dirty="0"/>
          </a:p>
          <a:p>
            <a:pPr algn="ctr"/>
            <a:r>
              <a:rPr lang="en-US" sz="2500" dirty="0"/>
              <a:t>We will start building these skills </a:t>
            </a:r>
            <a:r>
              <a:rPr lang="en-US" sz="2500" b="1" dirty="0"/>
              <a:t>today</a:t>
            </a:r>
            <a:r>
              <a:rPr lang="en-US" sz="2500" dirty="0"/>
              <a:t>!!</a:t>
            </a:r>
          </a:p>
          <a:p>
            <a:endParaRPr lang="en-US" dirty="0"/>
          </a:p>
        </p:txBody>
      </p:sp>
    </p:spTree>
    <p:extLst>
      <p:ext uri="{BB962C8B-B14F-4D97-AF65-F5344CB8AC3E}">
        <p14:creationId xmlns:p14="http://schemas.microsoft.com/office/powerpoint/2010/main" val="126084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8785" y="914400"/>
            <a:ext cx="5654240" cy="1446550"/>
          </a:xfrm>
          <a:prstGeom prst="rect">
            <a:avLst/>
          </a:prstGeom>
          <a:noFill/>
        </p:spPr>
        <p:txBody>
          <a:bodyPr wrap="none" lIns="91440" tIns="45720" rIns="91440" bIns="45720">
            <a:spAutoFit/>
          </a:bodyPr>
          <a:lstStyle/>
          <a:p>
            <a:pPr algn="ctr"/>
            <a:r>
              <a:rPr lang="en-US" sz="8800" b="1" dirty="0">
                <a:ln w="28575">
                  <a:solidFill>
                    <a:srgbClr val="C0504D"/>
                  </a:solidFill>
                  <a:prstDash val="solid"/>
                  <a:miter lim="800000"/>
                </a:ln>
                <a:solidFill>
                  <a:srgbClr val="9BBB59"/>
                </a:solidFill>
                <a:effectLst>
                  <a:outerShdw blurRad="25500" dist="23000" dir="7020000" algn="tl">
                    <a:srgbClr val="000000">
                      <a:alpha val="50000"/>
                    </a:srgbClr>
                  </a:outerShdw>
                </a:effectLst>
              </a:rPr>
              <a:t>Expressions</a:t>
            </a:r>
          </a:p>
        </p:txBody>
      </p:sp>
      <p:sp>
        <p:nvSpPr>
          <p:cNvPr id="6" name="Title 5"/>
          <p:cNvSpPr>
            <a:spLocks noGrp="1"/>
          </p:cNvSpPr>
          <p:nvPr>
            <p:ph type="ctrTitle"/>
          </p:nvPr>
        </p:nvSpPr>
        <p:spPr>
          <a:xfrm>
            <a:off x="2286000" y="2286001"/>
            <a:ext cx="7772400" cy="1470025"/>
          </a:xfrm>
        </p:spPr>
        <p:txBody>
          <a:bodyPr>
            <a:normAutofit fontScale="90000"/>
          </a:bodyPr>
          <a:lstStyle/>
          <a:p>
            <a:r>
              <a:rPr lang="en-US" sz="3200" dirty="0"/>
              <a:t>Special Topics</a:t>
            </a:r>
            <a:br>
              <a:rPr lang="en-US" sz="3200" dirty="0"/>
            </a:br>
            <a:r>
              <a:rPr lang="en-US" sz="3200" dirty="0"/>
              <a:t>Unit 1 Day 1 Notes</a:t>
            </a:r>
            <a:br>
              <a:rPr lang="en-US" sz="3200" dirty="0"/>
            </a:br>
            <a:r>
              <a:rPr lang="en-US" sz="3200" dirty="0"/>
              <a:t>Mrs. Perry</a:t>
            </a:r>
            <a:endParaRPr lang="en-US" sz="3200" dirty="0"/>
          </a:p>
        </p:txBody>
      </p:sp>
      <p:sp>
        <p:nvSpPr>
          <p:cNvPr id="1028" name="AutoShape 4" descr="data:image/jpeg;base64,/9j/4AAQSkZJRgABAQAAAQABAAD/2wCEAAkGBhQSERUUExQWFRUWGBoaGBgYGBwXGBwYFxcYFhYYGhgcHCYeGBwjHhcUHy8gIycpLCwsFx4xNTAqNSYrLCkBCQoKDgwOGg8PGiwkHyIsLCwsLDAsLCwsKiwsLCwsLCwsLCwsLCwsLCwsLCwsLCwsLSwsLCwsLCwsLCwsLCwpLP/AABEIAMIBAwMBIgACEQEDEQH/xAAaAAACAwEBAAAAAAAAAAAAAAAEBQADBgIB/8QARxAAAQMBBQQIAwUGBQMDBQAAAQIDEQAEBRIhMUFRYXEGEyIygZGhsVLB8BQjQnLRM2KCktLhFVOywvEWNKJUc+IHJCVDY//EABkBAAMBAQEAAAAAAAAAAAAAAAIDBAEABf/EADERAAICAQMCBQIFAwUAAAAAAAECABEDEiExIkEEEzJRYYHwI1JxkaFCscEUM9Hh8f/aAAwDAQACEQMRAD8A3FnTYECVfeK2lxSiSeUR6VczakqkWVmSfhRgQDsJJ+cVob0RhAUEp2z2RO/aKzSL6tboGBggEAjGvYdOymDXmZAAdLdv0EsTjUIVdnQdLSRitL+M5q+8yKjmYBGQkmndhuBppWIAqV8SziPhsHlWcbstpUe2623+VsqPmrP1rYsuhQkGaowsjngf3isisvvOzWTcvJ991X2dAUgaqUsoE/CBlmBr9TqH7QlIlRikt4X6EiBInupGa1HgBpzrc7JsCfpMxhuR+8XWl62I7waG/wC8WYG851LLannzhZkxkpw4g2OQJJJ4UZZOj63e3aMk6hoH/Wdp+uFO3LOQgJaKURp2ZEbokRS1wE7t+0M5a2EEtYQEpbU7hVlmCAqQIkAzrUNxpXHWOOOjcpUJPMJAnxocWYyr7Q7ll3VJTPAgICsudHN21tMBJ7PI5eMU4FSeqv8AMXRA2mbvAKcBAR1hKh2cWEHPafhG7hV3+H28Jy6gRogFfluom1XGpSiuzupAJkoUJTJzMEZpndFQXfbSIK2gN8rV6HKpkwkWCLjmyA1RqX3TeCpQFykqywkzCgDIB26GmlqsKHBDiEqHETHLdSdi6OohxbmNwnCFrEIRi1hIOW7XyppYrQVFSSpKimM05DPhJg+NPwjQNDRWTqOoRY50fseseS1R71ZYrvsqVDA2CToo9rkQVE+lDv8AQdpz9st10blK7PkP1qy6mQgtoSISkAAbglOQ8hS3ZkZRQ3MJQGB3O0f0pva+EsuICiUgieBz0n61prNKbbfLePq8HW64gCkwRlGFRk7dBVGYjTuaik54lVucs1pSAteQzELjXkaVNtsWdZKX1FBBGBSgsTlBEZ7/ADpyzcdmdGLqAngUlB8sqLs1zstmUNIB34RPnrSmwtkFGv8AMMOF4lNztJLRIbCAskxGEkHIFQG/2NKVMOJThh9GwJCUOt6R3icRHEqHhWopLa3y4XEpVBSSkbcJgQqNus0OcLjQXvW05CWJhVmUosQYQvCQmSMsoTMSByk0A1dDy46x4AbQ0I/8tap/6USYItD5VqSV5eIj0q27etbK0uKCoV2VD8SSNvEaULkIAziwJoF3phzXRxgGSjGd6+16HL0ry+3i02lSR2UKGID4IKdOBIPhTJCpAO+qXrSkHCRO/brsqnJo0b7Axa3cSPWZT8KatAbSRnhQFEniTplAjhQr9mtdmIWVi0NyAoBOFYBMSI18/wBaMd6ONFWJlxTKtyTl/KfaYrpNwPbbUqOCAD5zUa4emgAfm43VRjRlQWChQChGYOeRnUeFAX4222lCgUoWknB+EEfjQdgBHqBR9hsKWUkAkzmpSjJJ3k1FXigGCRO4kT5TNUUFx6Mh3i76rEFbv5giC6jzmgrRcDrRKrKsAHMtr7v8J2fWdPEWhJri2PqSBgRjJMbgMiQSdgyia4KjJROqv3nWQdooTeFsAg2aTwWmPepVqr2eBI6tnL/+/wCqKlL6R3b94W/sIZfAUpvC3hLmRCVGJ2HbxpUx0VUsTaHlk/Cg4Ujhpn5CmN63YpfbbICwIhXdUNk7QeNLP8Ptisj1SOMlR8jIo2U6703OBGmrnFpuNliFocWCNZXKSNyp/wCaN6NvqXjUAeryCSdpE4jy0Hhzrmz9FkkhT61OkbD2Ufy/Q4U6KkoA0AyA3bgOFcmKn8xtpzZLXQItve7Q4oHrltECDhIz2iR517dFztNkrCi4s6uKMq5DdQF5XSQtSuqQ6Dnidc0/dSmIEeu+iejcQ4QSYIT+6AB3RvInM8q0H8SiJxHRdw22XmlEgZka7AOZpBaekKnFYW8TivhbEDxV9Cqb7CQ7hfCwjEVCJCFg6AkCQRu/WiU9KGW04W+rQNwCj6YRnSWcsTrNfAjQoAGkfWVsXDanM1qQwncntr8ToPA1690csye+t11f59vhpXH+LOvfs23XOJGBHnofMUQz0dfc/bOBtPwN68io/wB60AnZF+pmEjljObntKUOpbSSTnInEQnXtHhlWnW6AJJAHGkP3dm+7YSAfxK1M8zr7ClrjrjioKupE94lJcI4JJ7Hv7VqZRj6BuZjJq6jsJp3rwbA7REcdPXKrbI4hSQW4w8IjjplWfslxWWe3jWre4o/IgVobNZUtpCUJCUjQDTPWn4nL72PpFOoXsYttPSdlClJKhiSSDzFLbJfbKVAlxJjnujdWiVdzZJJbQSdSUgn2rz/DGv8ALR/In9KB8LOwJPHEJcgUEVzBWLwbtKVJQsiIMp1GeWojZXqrsUY6x5SkjZCU+ZAnyijWbIhHdSlM6wAPakt8m0hwltoONwI7QBmM8iflRuCFsizBXc81Cry6QssJlagN3HkNTSW7ukb9pdV9yWmEjJSz21qJyhIySkCTJJnKl32tLTmNdjdCye9h6zPgTl4inFut6GklTiw2FGAoie0rIZDXT0qHNlYrRuzHoguxG10Eqxq/DOFP8M4j5yP4apvS523HAsKLbm1STEgbxtqy6bwQtCUtQUhIzBnIZeZ/WvbyuJLxSStaCmYKDGuuzhVqKPKAXeIJOqzEduuq0QcNsAG/qhI8Tl60Pc7YaBbacXan1qxKcWrEAcgCTolCQMkjjtNO0dEGZlZcc/Os/KKOtFiShhxLSQnsKgJG3Cd2ppJ8Nq9XHxD8yuJxeF4JszIUskgQmYnONY8Kx9526y2hQLrjow90QUgKOqtsnZnpnvNaG7ukrRGEqjgrskHdnl60zXaWlphUKB2ESP0rCVy0SartOFr2mVst3OYQbPa1FOwL7Y5E7P5adXOzacf32DCM8SD3tgEeumygm7PZ7OtxaVBIXHYBnSdEjPOfSm67Q4mz4kNlS8iEbYJ28QNm+l4Rbmxdd5rnbaEXlYeubKMakZgynXIzSxXQuykdpBUo6rK1Yid5M0IrpWAYdS40eIy+R9Kp+0qdP3drSAdmBOL1INMbxC3uv7/ZmBDXMtY6OqYdSWXVFue2hRnKDpxmP12U9sTwUVJBmNYzgn58KVN3IlX7V95fCcKfIfrTqx2ZDaQlsAJ4e/E12HGGyeYCP0ExztUTruZ2TKLM5++tMLVxVCSJqUYu91SewBG/FOXJJHka8rjkwg8n+Z1PAbLeb2eNKkKB7qu1PEGnditQcQFDiDwIMEVmWrFa3vwBhJ1Uoyv9fbnTtppNlZCEyeepJzJNbh147Zz0w8mlqC8xlNUWtlLicKjlwVBy4isvbrbaXXA20ASRJWruJExAGhPgdRzqPdHbSlOJVqE7sAw8voUwZi62F2+YJxhTRO8eJ6PNHvY1jcpaiPKYNMWmgkAJAAGgAgDkKztgt5bdbQTJWYwjlmqNgyrSUWB1dbAqDlUqaJuUWq1oSIWRy19KXfbm0mUsgcYCfYUpeszrr3VIcCFdouK1UIKQI3TJ2ijE9BWD31OrVvKo9hSw2XJuNoZCJsd4xZvlJMKBT60wWrskjdWTXdn2clGMqRqMWqRnIndlPnWguZ4rYQo5SMuUnD6RW4cjlijdpmRVADL3mbdsxdhCVFOMiVA5hJzURxIEeNMm+hNlAzQSfiK1TzyIFV2rowtKiWHAEkzgWJSCc+yc4HCPGqjdVtIglkDfKj6EEUGPG2OwVuE7h97qcdWhnEEqJQDkSZ8AdtaGyvwwla8oRiO8CJpXYui4Cgt9ZdUNAeygHgnb7cKcrAiNZ2bONNw4ipLHkwMjggAcCIX+lGJUNBS/ypnzJ9gDVJ6V4FBLmNBJyxogecVynpOy0VIwhAkiMEZjI6fpRNqvEONSlIcTqAIz/my+dIZgATqN/f0jADxQqNLLbyoxAmr3jiSpMlJIIndIiaT3M06pQccT1SADCSZUokRJ3CCcqdNpmSdtU4S5TricmkN0zPq6P2lPcfSr86I9c6Ffu+0H9qw06E5gJIOemistOFarFhyJy3123EZZ1n+nx3tN8xosuhKWmgpTYaUrVI1ykDLl70Sb0TuPoPnQF8WR110NpBS2UjE6CJGZJAGskQJ40IvoRZRkSrFvLmfPd6UJ8y6BoCd094+Rb0neOdEzWQsN3mzqWOsK2oBSDKlAyZiBmIjStNd7mJtJgiRMHUToDxiswZmZirdu83IgABErtlzMu5uNpUd8QfMZ0Aehlm+BQ/jV+tPKBvS3htBJMQJJ3D9adk0KNTCAuomhBbNd9mZPYbEjb3iPFR9qZ2h8IQVHQCTyFYW5Lxf+1upfyS6kLZREYAjsqQTtJGFRO+dkVtbKoLRBz2EHaP8Aip8OVi5RhXtDdRQYQK0Wx4yQyhxG7H2iNvZIg8pzodNx2W0JCg2EyJlMoPkMvMVza7GhghKX3W5GSQA4IGxJUkkcpoq4rMpIP7QpzIU4e2SoycjmANggcAAK4a9QU7+//PxONVYgJ6KuN/sbQoD4VjEPTL0p4wpKUhOIEjU7ztPnND32l8oHUYcU54jHZ3D03UnV0ftZz+1BKvhSjsjgM5jiRTCpRvw1mXqHUY5XdrRJMkSZycUkSdcgoAVKzi7vvEGAttUbYGf/AIVKX1fkH39JtD802RMUiv28UYB2wmFTiIkHeANTlu50ZfDhASNhn0pLd9zpeeU4/BSmA2gnKIBxEbc9m+eFdlyFn8oQkTSvmQBPSNqZHWAD8eHszzBmjHrR1yJQ6RuUmCeWYkehrSrdbAw9mPhGfhArMWx5lpSsCQFKPcTqToJA7vvU2XCEHQd/aPTIW9QjXo7czbY6yStw5KWoyeIG73oi23+22soOZAkx/wAcK5uKzqaZJdMKWorUNiZAAHkBVCrXClIsyBjUcSjoAT+JR2cBqdg21bZVQODJqsk9p41flnBU6EwowFKAEnSBvOgypw7aQlGI7tNDns50HYbmCDjcPWOfEdB+Qfh568aV3vfraVkKVGEkYRmZGR4A8zWMz41s8nicFVm24ga1/aXigqhAMvKndo0njlny89Cq9kJ7KEkxkABA+vCs6w485kxZyE7FL7KfAZek0Y10WdX+2fIHwtiB56elKxjIB0jnvGOUveMrHfQU5gUUgq7oBk6E5jwprSRN1s2WC21iXsJOe4nEck67KPsN4YypJACk6woLGfEe1U42rpY7xLC9wNoBf1uSFJbJAJ7WeU7P1oyyWxMCTBgDPLZVl4XW28mHEhUaHQjkRmKTq6Kk5tvuI4aj3FCUdWLL3mhlKgGOLTaGohRSobu96VnFrbYCiBgSVEhI1k7APDlRQ6JuHvWpwjgI/wBxoyx3C01GEKUoZ4lHEQd+kA8qBsb5Nm2EJXVOJfZ8f2dJUmF4Zw7pkge1Z91+3rHYYw8XF/IEe1akjfiirgRHCnNiBAB7RYciZO6EPYD9oKS5iPcECNg/vWlu4fdjxPmZpQtWRO0yRzOnuKdWZECN2XllUvhANTER2c7ATpbyQQCQCdKT3pcjzrhUl/q0EDIJlUjjIr3pHZyAl5MktziTvbMYvEa+FC2Xpa1EYx/EDPmJpuRwG0uNotVNWp3glruC1tDE3aC7H4VjXhqflzo26rwKkJcAwyM08QYUPMGunulrUZKBO4BRPqAKrsFmceI7BaZBk4slrzmAPwgnU7amyIHYeVz7xqsVB1x/a7UlttS1ZBIk1nrTa21KSpbiIBxEYk5kd3OdAc43gbq0b7CVpKVAFJEEGlh6J2X/ACh5q/Wq82JnIo8RKMF5iS87UwtTa+uabLasU40mQRCkntDWnFmtwQMcgpImZyjWZ0iKz18WGwJWtpbYSRHxGZSD866u+9rO00lrrSoJThkpOmwabsqgyhg4YGyPv2lC0RRG01Ngvht1UJWgnWEqCuelEW61dWgqicwPFSgke9ZO7L2sVnOJtISqIkBemR2zuFaa9LMp5kpQcKjhIJnIghQnaNKuxuWQi7MnZab4hLLuITWdtdgtyVKUhbSxJISRBichMfOhzfT9nMPtKj405pPP8PtyphZumDKh3h4yPlHrSg4YBco3ELSRusTq6T2pJwqs68Q1jFHhEj1qU9VfzJM40fzCpQVj9z/MLf2jG32FLyMKpG0EGCCNCDSJfRq0Du2kEfvIk/OurJfwVGB1KuBOfkYNFu9IA2AXYAJjLXjlw1NM83FkPUN5vlug2MCT0WeVk5aTG0ITHzj0pnd9yMsZpAxfEoyrz2eEUymkt4owuZ6LzHMd4fPz3UxwMS6lEBLc0TD7Yy24AFKiDIwrwnzBqWbqm04UlIHPMnaSdSeJrKXhZrUp1PUPJQgiClSEntDaFYSYI2cKKR0ftp1tCByT/wDGgXI7dSqITIq7EzSm3t/EKEBs4WXAlOM6qw56RrFKR0atW21DwR/euv8Apm0/+r/8P/lRE5T2H39YNY/eOjeqOPl/euP8WHwn0pR/0vaP/Vn+U/1V0Oiz221r8j/XWfjzfw4ba7GpSyoth1JHZ+8KY8I14j0oywMltBxkbzGYHiczprXd3WMtNhBUVkT2jqZJPzqq9VdkDefYTTCAg194AJY6YHeXSANpKu6kbdSTsAFKV3/aMIUhh1STnuPlhphZrAlx5ClQQgKIB+I4QDHAT507cRtFKxBsg1MYbkIaAiK6ekBeSYkEGFJUIUk08YWMMilNrsyQ9jSIJTCvMETyz86Nu1U4hyPvWoxXJou/u5zAFdUK+0CM8udDWl8BJwkGRETv21Xb7vLreFKy2cU4hrlOWo30q/wG0BMJtEmdVJ/uac5fgCLXT3hbaJUndiB8jPyFOGRlWaFgtgBhTTh2fhH+kUVdP2vrAHmwlGclKp2ZCMR9qRgVsY0kcxmQh97jK0PrxYWwiRmcRI9hXFnabdEraRiBggpBg6buddWuzKxBxspkCCFZAjmAYIz2V5YlHEoqwAqjJKsXDWBwplkNv9iBtW0JZsaEd1CU8kgewqxcwY12c66pTaL4UCQhpa41wpn1JAngJprMFggEwUW51J1dUYMoLWYP7qhkeeYq6xXgStIDwcnVJThUnjrIHAjxom7r2DuUEEGCCCkg6wQfCub9vEsISuOziAUdwIOfnFTKBWoE7Rh5qocuzpJkpSTvIBqpSWh+FP8AKP0rL2q/LS4D9nYJ3LdkJ54QRPga76M3i64hSX8PXNrKVYRAIOaSBujLwocmdlWws1cYO1zU/ZEfAn+UUvebtKiSktoAJhKipUjYZTGHyNWWi8VIQkpbU5qFYQCRER2Zkzw3UtN9rcVhQ42jeFJUFj+AlJ9aN8qEC7gqpjC77eskpcThUDhImRoCCDtSZFWPXdZ1HtNtFW2UpnP1qqwXdCsanVOKGggISOOEZk/mJpciRa7QCderUP5Y+VAXbHj1Hff9dv1hBQzUNo2FxWf/ACW/5RUrLjpUrbZXp5H+ipXec35P5/6naPmaK19FrM5q0Ad6OyfTKh7F0TbbcCypTgT3UrghO2ePCjrgfUuztqVqR6AkA+QFe3hYFKBKFEEjMTkd2w4TxgjhVBAI1ARYJuiZReNvOJKWlKK/hSAZHEnQcZA51Y5YVuNEOFIXMpw6JI7uf4uJgSCRRdksaW0wkRv2kneScyeJq+tCXZbv+04t7TMtKOuhBz4EHMeBFMnb8ShIKoTzMDw2mhb4ul5S5YUlIV351BGUjI6j2qux9C2gcTylPK24iQnymT4k1MmLIhIXiOd1YAmG3Nf6LQVpTngjOIBBnSc9nDWi37dhMASfSvVJSy2cKQAkE4UgDQTkKyuFVuXgQVJZGbi9ConRI+uO6muzqAo5i1CkkniOXL7EwXGxwxJ+Zq9u8VayCPraKDR0HsoEYFHiVqn0MUMi4BZnfu1HAoGUEyJGhB9PGlOuVRq1RilGNVNDZ7UFcDuoe+bGtxv7sgLScSZ0JEgpPAgkUGw/hdbTtWSPAIJJ9B507p+JvMTqi3Ghtpiv+oA2YeQtpY4SPA/8867tPTZKUSnrFk91ITBUffxitW+4NDHjn6Uttr7aU/hQnaTAnhSSi4/6vpDDF+0T9HbRaHUrdtCUoKlfdtjPCgZSpRzUpRndkBkM6dXM8FFah3Zwg78MyRwkx4UoZdXazgZBQ1ot0iJG1KB9cY0OnZsiUICECAkQByrcCG9RmZWFUINabQQMI1M+kfrVKrKpAB60nPMGI8I09artzoMoWy6vcUpPmFDTzoew3OoqJIWhJyJW4XHCn4UjEQgcZnhoQb6iSF/8grQG8eNryB2ECu1OACZyrxawgZ5D6yFZ29b1OLq24LqgSlOqUj4lbh9czfJo25MFVvftOekPSxDKm2oKlurSlKE6wpQSVr+FAzPGPJpZ09pPOs2x0bDakuLJW6paSpZ1JkGBuAjThWmso7Y+thqN1PmLq52/vHgjSajKgbQ0pCIYSicUkSEjtGVEmDz0o6lNrszqHC4ykLC+8kqwnEMpEiDIiRwFXvdbCTrzA1OPNuJU82kAkDGhRUMR7KQsFIMZwDmJIp4w4FpmKWKVaXBhLSEDKSpYVoZ0TM+YpnZWMCQmZ3k7SdTw5UnGpDGrr594bEEfMtis1eLPU2xKxkl5JSfzJzT6ZVpqUdKLIV2ckd5shaeacz6TTMyakIgoaaEWFztRvoi1WFtwQ4hKxxAPlupXY7QFJQtO0A06SqRNT+Ea1KntDyijYgliupDRJRig7CoqA/LOk/Kk76gLY7JAltBz4FVaJawBJyA1pTa7kYtKw4qVQBoogEZkT56iKbmxhl0DaCjUbMoHSFkZda3lxn2qUYOjVm/yG/KpQeTk/MZutfaMUICQABAAgAbANBVTtsSOJ4UPabVOQ03/AFsrLqbctzhbbVgYRkpQ/Fy38BoBmda1sxLaUmhKFtNAvpI0DGNsHdjFFIvEbRlvGdL2ehtmSmOrxHeokn3y8K5s1kDQwCYSSBJnLWJ4TFBkbLj3JhIEfao+CppfbrzwqwIwlZ3mABEydSctwND2d5TiXEIiUKAzJEgpCokaanyq9wPOCMKWxtJViPgAI8zTi5ZemL0gHeX2a0LJhSCMu8CCnhB2zyFFAVw2gJSBsAjPhvNC2y9EoSSVAAaqOQ/vRlgg6jBosdoU68EjOkl6XqhvtLOexI1PL9aXG+3LQopsqCre4rJI8/nnwptdXRpLauscPWu64joD+6PmfSpzqzfAjRSfrK7iu9ZWbQ8IURCEfAk558T9awDL4LsAtDEROJMxO7ORnR6lbBXLiwgZ1RoVUrtF6iTczKbPbl/hbaG8mT7qomzdEEk47QtTytxyT5TJ844UxXfjI1cR4qSPnRza8SQRoRPnS0TGTtvCZm7wV58I7KAAEjkANwGlIrV0tZQYLpJ/dkjzGVdWpK7S4pktrQgrONZkAoScgkxthPhTiyXEw2IS0gcYk+JOZoNDZCbNCFqCCLLu6QNPGG3JVuMg+R1puxa9ivOlF/dHGyAtsBDiSClSRBkHIGNQaItLwSUp2rUEpG3USeQEmlHVicAGFs4gh6RMrJxOBJBIwmREGIzEVxdqrO0pSkOIKlmVFSwpR8SZjhTh/o9Z1klTKCTqcIBnaZFLbV0PshkYcJ4KUPnRnCwOq4IyAiqhDqgsggiAZyz2H9avZcgg/WlZ66ui6GLTjRijAoZmRmU8OBo6+bGtxCUtuKaVinEmdgORgjLP0pLWXG+8Ztp+JoW7UCYg1YpYAk1nrhuu1NuS68HEYTlGc5RqOe2j7S/iWQNE5eJEn0I8zVRyMiW3MSEDNQhS7cBsy3nKhm7/AGiYC0E7gtJNAv3R9pVhWSGk6pBjEo7zuAjLeTXlq6DWdSYSkpO8KPzJHpQJ5rjVc06Aajxu0pPDnVKrcheNIzwkpO6REj1rK3YtyzP/AGZ04kqB6pR4ap/tyjWjF9FWnXVKKlpKsyEkRO0wQdazznvQeZuhauE3TYFNN4FEEBSsMfCTIBy1poxaMIgg+FKR0GZ+N3zT/TXh6CsfG7/Mn+mhXA6tqE4upFGOLQtLqVNnFCwRu1G+s5cNvUytVndIC0Hsk5YknPL0MceFM7u6ItMuBwKWopmAogiSInJIq++OjzVozXKVgQFAwY3EaEZ7aa+N3FnkQQyg12hgtg3GpWfHRN8ZJtRCRpkr5KqUP482knN/WpQQG0d904QOByPvHia0F13elhpLadgzO8nU+JpBcjXX2tx091nsI/NtPv8AzCtVReGSl1TsrWanhNJ1KmSdpnzzpjbVwmN/tt+uNZ+/LQUtYU99w4EjirI/XEUrxLWQoh4RQJhvRXtIcd/zHFEflTCB7Gmzz+Hiaru6xhppDY/CkDx2nxMmhb3uXrykhxbZEjs7Z38vnVWllSl5ibBazO3XCdaRWvosh1wLdcdXGiSQEDgAlIgep2zVx6IL2Wt36/iqDok6NLW55H+upDhyE3G61jWy/dpCUBIA0AED0q02tWmX140mR0etAP8A3alcwf6jXJuK2Tlak8sP/NGFyiZaGPLBa8ZWmO4QCd5KQr51ze5HV5gmcoCcRMgiI46bq8uewqabhagpZUVKUBEk/wBgK7ttqLZCjJRoYBJB2HIEx+nGnm/L6ov+raL2CpETZw2neA2YnSQnMeE04ZcxCaXLvJTgwtNqM/iUChA5lQBPIA+GtH2VjAgCZO07yTJPDPZWYwdW3E5uPmW0otV/ttlWJxAgkRqcstBnrNNwaXL6OWcrUtTSVKUZOKVCeRyFHkVmHSZikDmLU9KLO4Y60TskED1EVdZbvSh7rpUtREDEZAB+GBAq+2dFrO4mOqQOISAfMZigbksymsbKiVJQQUE64VTkeRBqPIjJ1XHKwbaaJp0KEik163Q+twrafCBA7JEjLbP9qYWQ9ojh8/70U4qATEwNKqQjKgLRR6TtMqq7bwTo40vnl/sqs2m3J71nSv8AKR/V8qPf6TSPukqdMaIGQn4lnsiiLrtRcQhxScKj3hOKCDhUMW2DOdTN5e1AxoLd5Rc95urWUrZcbAE5zh2DKRxquyP/AH77Z1xBaeKVISMuRHrWkpHf1xFyHGzgdR3Tv4Hh9badkw2lCAr01w+xrgkb6NrGp6SKa7NpbUg/EBkeO4+BNEq6aWdIkvRwwqn/AE0rFlKDSwhMlmxDOkFnxOMR3kuA+ASrF8qIQYIPEVnLp6WG1Wrq2mFhoJKlPOZTBASlCc9SdSdhyrSpTmBvIpOVi2QGoa7LUItVvCDhHaXEhMiYJgHlkfKgbAVl0lwzmIEdkZEwMpOozPkNKPt9iDiCChCjsxiRPlI8KS/ZHG04QlxAxSFIIeA4AK7WHhh8qqyhrHcRSVU0D7wSkk7PoClboWswO8rac0pG0xtjYNp8a8tz5LzTfBSz/CAkeqp8KYWMa0GT8TIEPE0dK3L20QAN2+pXVSrYmJ+ilkwWVG9fbPNWftA8Kbk0uu9/AhKVDugDKIyEb64vG9UoHbUEDjqeQ1PhU/nIq7RpQkz20vgkqJgDadgG2ldyoNptBfI+7a7Lc7VbVeHzG6gx1luVhRKGAe0o6qjYN54aDbsFadpKWkBCBhQnL63mdp30rEhJ8xoTtQ0iG0M9a4yTnx2f3pdeV7htvEswNg2nw25eFZdi3Wl91t8EtsoJOD40kRJyzyJg6ZZTrRvlZtkgqgHqmtU5BCtxBPLQ+hPlTJSpyFKyqQcstK7N4qShPYKokKIzIKcpw6ka6SeFB4d6sH9YWQXxDbQyoohCgk7yMXPKRS9bHU9ouqIAzxYcuIIAjlXDdpddMpdbSicilJUeRlQCTwg1eLuQkhSip1QPZxEQDvCQAkc4mjYjILH7wRa7Q9tzsgqyyEzsy0rhVqGyT9caz1736UOBtALjp0SBkBvO4fRNCf4beCxiLyUfugSPb9a3zHb0CdpA5msTahtBHrVN6uHqVFOoEjjhOKPGI8aS3NeTuPqbSBjglCx3Vgajgoa00c72HYQTHEEA+4oVyMToacVA3Essj4H5VQR4/qIo6ax6b+Ux924yvCjJK05gpGSTu0jbV6Ol7GwrHCI9jQplZOkiayXuJqFrAEnIUpceCcbijhG85ZD/AJOXKlKekCnCOqaccO8jsjxz9xRVjuBx4hy1KBAzS0nuD82/l67KJy2XYDacAE5h9yrKwp4iAuAgHXAJhR/MSTyimk0ptcLWUkkJEaEiREQCCNs5TsGyu7pMKUkFRSNpJIGkDEcztOpjyo0bT0iCwveMQ0IgARupXZk4cafhWr17f+6m9KlftXB+Q+acP+2s8SOmdj5jQV7VbBlI5Ukd6TJQ8ttyUYT2SRkRAz0nWeFNbIFFmCFJNRy60IzAKTqCJ9KU2+5bOMw03iOkITPtlVbvSdna95BXyFCJ6QBeTDTjp3gQnxP60hs9+kRgSuYbYbEloE5Sc1HZA0HIUVda+sPWDuDJH7x2r5bBvzO6hLPcrrudpUAn/KR3f41fi5aU+SkAQMq7FhN63nO4qhFqluOFWBYQUkiCnEDBjPMGNuW+rbvtpXKViFpMKHEZ+IIIIO0GqbWepc6zRC4xHYlWgJ3BQgTsKRvqWsQ4hxO3sq8JUg+cp/jrSSpJ7j+RMq4vvlzBbWFHRSVI8TEe4ps0/hzOlB9K7tLrBKe+g40xrlqB4T4xQ9zXmH2gr8Wihx/Q6+NJzWmTWIaUy1D3ekLKSQVZjhNShbPdqECAJzUc8z2lFRz5mpQnxb3sIXlLBXejlpORtZA/KQfRVB2e4rKh2FrVaHSe781AZgfmMU8vGzFZAUSUkyMKinwUARKeR3SKos1kSohtGFDZGI4CAVjaEYdE5iVa5iNZppoHSo3gWasmG2W2TIQkBCcgRknFMYUjbG0jLZvgh1jEMGgA9TofCJrtTYSEgAAAgADIADQRXTfeV4e1VhaFGJJ3mca6MKWsu2lQWR3UDuxOpy9POafGziSIEQPnVr/dNQd48h865UCihOJJippuBHwnDt2EAHXdFEMKwrKY72Y8oV7DzrlwQtY3kHyIB+VdPmFIVuVHgoR7xUQ6MkaTYnlru5K5VMK0UUHCqNxO3xHKK76sA4U5JQlISNgH0B5Ve13jxn3pbbrV1ZQpXcWkJKtgUO7O4GVCeAqjMvTtAQ7yu7rEEvOKV3nMwf3cIAHgZp2hXZB4fKgFAFQGoA/vXrY7MSdo1P60pM2kURCK3KLY1icbMAmcQjZAO3kY8aoYteO0qAiG04NcsaiCfIJHnRjaRAjUjM7YAnbUNmQEmEpGugFAcg16qmgbVDS3ERGQjPwrgJSSkwNuwbMqGw5jlz3bDRLbkqG8T8tKpTKHNRZWp6kZg/vKH15V0lcA8CfX/mvE7PzK/wB1epI7U6T8hToMUhtpchyCpMylRgjiOeoUOGdFXYRJCVFaRliOe3IE7SM+Ok61cbOlWDElKstoB2DfRSEACAAANgyFJGPcfEPVBbyvNLACl5AmJ3ZEjTlSY9IbPjK+tEkAd1Wwk7v3jWkipFdkxl++05WA7REx0oYAjrB4hQ+VHqQ2+lCihC5EgqTIA3iRNHRVK/xHcP1NaiFdibEwkHiCsXWyFZNNcwhOVd220qQOwkFI1iAeGEGAeU1LUtTZxDuQAr92NFct+7XfQ/2VSxiWqASchrtOavDQRzNcSfSonfJh9ntOKROYifHeNlcu2iM5AzgCNYqMtBOEJAAwnIZbqXMvBwKWNCogcgqPUgnxrHcovzNUWYWu1mMwmDtPtGlUWWzNIV+zSDqI0HJOg8BQtvLhSlDUBRJ7RzCQOG0mcuVKXrqtqBiQ+Vk5hKhA3xnI05UhTkbeHSjabRKgdKxt8WJVie69oS0s9tOwEn0BOh2HLbXdy9KCXOqfT1bum4HcI2T5GtT2XElKgCCIIOYIo9QyjS2xmUUNiKrPejS0hQWmDvIB5EE5VKVWn/6fyolDuFM5ApxEcJnOvKn/ANO0b5ix9b7rJSUplSTEpKsJicxj1wnQjWNuyimrO00eylKSQBkM4GmQ2a1249Omm/8ASszb+kai51VlR1i9qtUj9eZMc6eXVTSCKAJ5mketQjQ5EHSoi1pxGTExE5Z89N1ZsWK3jtF1s/ulOXKQmm9icK2xKROhSTMEajiOO6uOXIvqE7SvaM3j2TUHePIe5oSzmJbOsYk8pzHgfcUWhJmTllG/fVKsGFiLIqB2wbdyo8DA94qWlGIRvn2Nd29BwK0zz8v+K5mcJ35+YqTOKa4a8T2wvSCdoBnnOddWmzJW2EKEhUAjhEn2oXqyCoghKSe1PDXlNLL06Ssp7OMuKzEIzzO4jKfOmDMK4naPaBWu5bQxJs75CQYCVjEB4wcvCjWba6xZS4+Qp3cBAxKjCkAAbx60eHittBUCCsgkEQRPaII2aEVzbrLjU1OgcCiOSFYfWKVkVdQAhgmt4rs902xYBNoCJ0AGnDZVrnR21AT9rUY2Qf6q0rbZ7OkJ/SKtUmQRvqnyli9ZmTsVueadS3aSFBRwocGWZzAVziP1p9jhSTxjzH6xQt+2XE2ZGcaztGYI8Yr15ZltP4lLSPIFaj5JNTOuhxUMHUDGCO9G4k/XnQ9oVmP41fIUVhJ2AbyNaCtZ7ZG5EeZP9NUZz0QE5kAHZ5fIVb1pG01nWrttLxK02goCpKUxklM9ka7RFWuXVbkj9shY4pjPZ+E1KMT8iMsR2bQoiSqByz8a9Dp2H51mn37ejJTbaxwMH3FVXV0itC3w2qy4ZzUvHCUgbdDOwRO2iJyKLudSma5u2E6jMca7BxYuKQR4illrWqUoR31yJ+EZSvw9yKahmAMP4RGe0c6dhZm3MW4AnQdBGo0z/vQJfAQAlOQJA2DaMhUcXiWRAhOzeowc+Qg+NC2+3dXCQkrWvuoGvEnYE6ZmhfMdWlZoTazDFPkwABknfvjhwpVclnW22pCxGFZwmQQUlUjxFDuWG3rlQcbbn8IGLzJFA2m8rVZoL2FbcjEQM9RnOXsaW4cjqhiu01CDGE8SPOaMSO5y+QoBvtpBBBSRIO8EZe9XtvKEZDIb/wC3Ciw5QoowWUmI+mVzJW2VjJSQVJO3LMjkaYXNaVLYaWrvFCSeca+Pzq21MF3JcYdoG0bp3V3kBuA/4FKzOGYFYajajGKFSAaleMphIFSvQF1vJ5nOlF4KSlLTf7R0wI1g5eE6ee6j7iuZNnbCU5rOa1bz9aClVxsm0WldoPdT2W/18v8AUa1aUxU/h0oajGOe0kUDZ0QV/m/2po+g2jkTvJPrl6RXeJOwExIFbHcNos/EuDwwT7gU0efCY45DyJ+RpHaDjtzKdiELUf4uyKbXlZC42UpVgVqlW4/UjxrMN6DU1qsXBrwvBCBLqkpG7f4aq8BSc9IVvGLM0pUfjUOyNm+PM+FGWLoc0k4nSp5e0q7v8u3xJp822EiAAANABArhhLG2M0sBxMyOizrxm0vEj4EZD9PIeNObBcjLP7NAB36q/mOdH15NPCKIBYmBXrCUY9iCCeQ19Ca4UnENeIPqDR60SCDtrLuvuWMwpKnLP+FSc1Nj4SNqRsNT+IQ3qEND2mhs9pnI5H6031ct0ASSBSJm/wCzrGTieSsvcVW9fzCe6catgQmSfGKFfENXE044ytT2LM5IGeeUxn4DnQVzOde8Xv8A9aAUt/vEntr5ZBI8aEN2v2rN4FpnXqwe0r8x2D6ga0Uu0BASlKVGckNoGcJynYANMyQBIrtwdb/QTdqoTQVnr0btPXKDbaVNrCRintCRBMYtkk6V4LYpKgHGlNyYCpSoSdASk9mdM8uNOLE8Tkc428KPWMh0MKmadI1Ay5lkJAA0GXlXTiJEV1XhNVRMEtT4CTiyPvy30tZQlsKUqATmeAGg8KKtDmNX7o04nafD62VUxZw65Edhsgq4r1SnknJR44eNRZG8xtAj1GkWZfdVkObqxCl6D4UbE89p4mmVSpVaqFFCJJuILudly0JOodPkUpw+1MbFZhiUsjMmJ4AZDlmT40ovsGzvi0AS2sBDkbCO6r5eHGm9ltI1BlKoM7OBqNejLvHHddodQl52BLrakqEggg+NFA1DVsRMj0VfKOssyz2mj2eKTofUHxphfV3F1AwrU2tJlKkyCN4yIkEbOAoNdn//ACCFJ2trx8hGH1V6U9IrzHGliJTdiKGLrtYTm+k8SmTHEEfOmV33SUkLccLqhplhSOISNvE0eweyOVQiMxptFXrjXZgIkseJZUrwGpTYEU9Fh/8Abp5q/wBRpvUqUK8CaeZ4rQ0Gz3U8h7CpUqXxPb6w0iywf9+7/wC0n3FaCpUpuD0TH5kqVKlPgRXaVEukE5QMtnlVhYT8I8hUqV5WQ9ZlI4Epsqz1sSYg5bNmymJ0qVKr8P6IGTmKrxuxokHqm5O3AmfamFhsaEJGBCU/lSB7V5Up4AuLPEKpddg7avyo9115UoX9a/WaPSZZfI+6VyPtXti7x5fOvalA/wDurCX0GG0PbzDa/wAp9qlSnNwYscwRI0ru4f8At0cQSeJJJJ51KlR+F5Mdl4jCpUqVdEQS9kAsOAgEYFa/lNZzogslkydFZeQr2pUXiuRH4uDNLYz2fE1Y+cq8qVRj9Aiz6orsA7bh2yB4RRiqlSvPyeoxwhTPdHIe1d1KleoOJNBVampUqVs6f//Z"/>
          <p:cNvSpPr>
            <a:spLocks noChangeAspect="1" noChangeArrowheads="1"/>
          </p:cNvSpPr>
          <p:nvPr/>
        </p:nvSpPr>
        <p:spPr bwMode="auto">
          <a:xfrm>
            <a:off x="1524001"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0" name="AutoShape 6" descr="data:image/jpeg;base64,/9j/4AAQSkZJRgABAQAAAQABAAD/2wCEAAkGBhQSERUUExQWFRUWGBoaGBgYGBwXGBwYFxcYFhYYGhgcHCYeGBwjHhcUHy8gIycpLCwsFx4xNTAqNSYrLCkBCQoKDgwOGg8PGiwkHyIsLCwsLDAsLCwsKiwsLCwsLCwsLCwsLCwsLCwsLCwsLCwsLSwsLCwsLCwsLCwsLCwpLP/AABEIAMIBAwMBIgACEQEDEQH/xAAaAAACAwEBAAAAAAAAAAAAAAAEBQADBgIB/8QARxAAAQMBBQQIAwUGBQMDBQAAAQIDEQAEBRIhMUFRYXEGEyIygZGhsVLB8BQjQnLRM2KCktLhFVOywvEWNKJUc+IHJCVDY//EABkBAAMBAQEAAAAAAAAAAAAAAAIDBAEABf/EADERAAICAQMCBQIFAwUAAAAAAAECABEDEiExIkEEEzJRYYHwI1JxkaFCscEUM9Hh8f/aAAwDAQACEQMRAD8A3FnTYECVfeK2lxSiSeUR6VczakqkWVmSfhRgQDsJJ+cVob0RhAUEp2z2RO/aKzSL6tboGBggEAjGvYdOymDXmZAAdLdv0EsTjUIVdnQdLSRitL+M5q+8yKjmYBGQkmndhuBppWIAqV8SziPhsHlWcbstpUe2623+VsqPmrP1rYsuhQkGaowsjngf3isisvvOzWTcvJ991X2dAUgaqUsoE/CBlmBr9TqH7QlIlRikt4X6EiBInupGa1HgBpzrc7JsCfpMxhuR+8XWl62I7waG/wC8WYG851LLannzhZkxkpw4g2OQJJJ4UZZOj63e3aMk6hoH/Wdp+uFO3LOQgJaKURp2ZEbokRS1wE7t+0M5a2EEtYQEpbU7hVlmCAqQIkAzrUNxpXHWOOOjcpUJPMJAnxocWYyr7Q7ll3VJTPAgICsudHN21tMBJ7PI5eMU4FSeqv8AMXRA2mbvAKcBAR1hKh2cWEHPafhG7hV3+H28Jy6gRogFfluom1XGpSiuzupAJkoUJTJzMEZpndFQXfbSIK2gN8rV6HKpkwkWCLjmyA1RqX3TeCpQFykqywkzCgDIB26GmlqsKHBDiEqHETHLdSdi6OohxbmNwnCFrEIRi1hIOW7XyppYrQVFSSpKimM05DPhJg+NPwjQNDRWTqOoRY50fseseS1R71ZYrvsqVDA2CToo9rkQVE+lDv8AQdpz9st10blK7PkP1qy6mQgtoSISkAAbglOQ8hS3ZkZRQ3MJQGB3O0f0pva+EsuICiUgieBz0n61prNKbbfLePq8HW64gCkwRlGFRk7dBVGYjTuaik54lVucs1pSAteQzELjXkaVNtsWdZKX1FBBGBSgsTlBEZ7/ADpyzcdmdGLqAngUlB8sqLs1zstmUNIB34RPnrSmwtkFGv8AMMOF4lNztJLRIbCAskxGEkHIFQG/2NKVMOJThh9GwJCUOt6R3icRHEqHhWopLa3y4XEpVBSSkbcJgQqNus0OcLjQXvW05CWJhVmUosQYQvCQmSMsoTMSByk0A1dDy46x4AbQ0I/8tap/6USYItD5VqSV5eIj0q27etbK0uKCoV2VD8SSNvEaULkIAziwJoF3phzXRxgGSjGd6+16HL0ry+3i02lSR2UKGID4IKdOBIPhTJCpAO+qXrSkHCRO/brsqnJo0b7Axa3cSPWZT8KatAbSRnhQFEniTplAjhQr9mtdmIWVi0NyAoBOFYBMSI18/wBaMd6ONFWJlxTKtyTl/KfaYrpNwPbbUqOCAD5zUa4emgAfm43VRjRlQWChQChGYOeRnUeFAX4222lCgUoWknB+EEfjQdgBHqBR9hsKWUkAkzmpSjJJ3k1FXigGCRO4kT5TNUUFx6Mh3i76rEFbv5giC6jzmgrRcDrRKrKsAHMtr7v8J2fWdPEWhJri2PqSBgRjJMbgMiQSdgyia4KjJROqv3nWQdooTeFsAg2aTwWmPepVqr2eBI6tnL/+/wCqKlL6R3b94W/sIZfAUpvC3hLmRCVGJ2HbxpUx0VUsTaHlk/Cg4Ujhpn5CmN63YpfbbICwIhXdUNk7QeNLP8Ptisj1SOMlR8jIo2U6703OBGmrnFpuNliFocWCNZXKSNyp/wCaN6NvqXjUAeryCSdpE4jy0Hhzrmz9FkkhT61OkbD2Ufy/Q4U6KkoA0AyA3bgOFcmKn8xtpzZLXQItve7Q4oHrltECDhIz2iR517dFztNkrCi4s6uKMq5DdQF5XSQtSuqQ6Dnidc0/dSmIEeu+iejcQ4QSYIT+6AB3RvInM8q0H8SiJxHRdw22XmlEgZka7AOZpBaekKnFYW8TivhbEDxV9Cqb7CQ7hfCwjEVCJCFg6AkCQRu/WiU9KGW04W+rQNwCj6YRnSWcsTrNfAjQoAGkfWVsXDanM1qQwncntr8ToPA1690csye+t11f59vhpXH+LOvfs23XOJGBHnofMUQz0dfc/bOBtPwN68io/wB60AnZF+pmEjljObntKUOpbSSTnInEQnXtHhlWnW6AJJAHGkP3dm+7YSAfxK1M8zr7ClrjrjioKupE94lJcI4JJ7Hv7VqZRj6BuZjJq6jsJp3rwbA7REcdPXKrbI4hSQW4w8IjjplWfslxWWe3jWre4o/IgVobNZUtpCUJCUjQDTPWn4nL72PpFOoXsYttPSdlClJKhiSSDzFLbJfbKVAlxJjnujdWiVdzZJJbQSdSUgn2rz/DGv8ALR/In9KB8LOwJPHEJcgUEVzBWLwbtKVJQsiIMp1GeWojZXqrsUY6x5SkjZCU+ZAnyijWbIhHdSlM6wAPakt8m0hwltoONwI7QBmM8iflRuCFsizBXc81Cry6QssJlagN3HkNTSW7ukb9pdV9yWmEjJSz21qJyhIySkCTJJnKl32tLTmNdjdCye9h6zPgTl4inFut6GklTiw2FGAoie0rIZDXT0qHNlYrRuzHoguxG10Eqxq/DOFP8M4j5yP4apvS523HAsKLbm1STEgbxtqy6bwQtCUtQUhIzBnIZeZ/WvbyuJLxSStaCmYKDGuuzhVqKPKAXeIJOqzEduuq0QcNsAG/qhI8Tl60Pc7YaBbacXan1qxKcWrEAcgCTolCQMkjjtNO0dEGZlZcc/Os/KKOtFiShhxLSQnsKgJG3Cd2ppJ8Nq9XHxD8yuJxeF4JszIUskgQmYnONY8Kx9526y2hQLrjow90QUgKOqtsnZnpnvNaG7ukrRGEqjgrskHdnl60zXaWlphUKB2ESP0rCVy0SartOFr2mVst3OYQbPa1FOwL7Y5E7P5adXOzacf32DCM8SD3tgEeumygm7PZ7OtxaVBIXHYBnSdEjPOfSm67Q4mz4kNlS8iEbYJ28QNm+l4Rbmxdd5rnbaEXlYeubKMakZgynXIzSxXQuykdpBUo6rK1Yid5M0IrpWAYdS40eIy+R9Kp+0qdP3drSAdmBOL1INMbxC3uv7/ZmBDXMtY6OqYdSWXVFue2hRnKDpxmP12U9sTwUVJBmNYzgn58KVN3IlX7V95fCcKfIfrTqx2ZDaQlsAJ4e/E12HGGyeYCP0ExztUTruZ2TKLM5++tMLVxVCSJqUYu91SewBG/FOXJJHka8rjkwg8n+Z1PAbLeb2eNKkKB7qu1PEGnditQcQFDiDwIMEVmWrFa3vwBhJ1Uoyv9fbnTtppNlZCEyeepJzJNbh147Zz0w8mlqC8xlNUWtlLicKjlwVBy4isvbrbaXXA20ASRJWruJExAGhPgdRzqPdHbSlOJVqE7sAw8voUwZi62F2+YJxhTRO8eJ6PNHvY1jcpaiPKYNMWmgkAJAAGgAgDkKztgt5bdbQTJWYwjlmqNgyrSUWB1dbAqDlUqaJuUWq1oSIWRy19KXfbm0mUsgcYCfYUpeszrr3VIcCFdouK1UIKQI3TJ2ijE9BWD31OrVvKo9hSw2XJuNoZCJsd4xZvlJMKBT60wWrskjdWTXdn2clGMqRqMWqRnIndlPnWguZ4rYQo5SMuUnD6RW4cjlijdpmRVADL3mbdsxdhCVFOMiVA5hJzURxIEeNMm+hNlAzQSfiK1TzyIFV2rowtKiWHAEkzgWJSCc+yc4HCPGqjdVtIglkDfKj6EEUGPG2OwVuE7h97qcdWhnEEqJQDkSZ8AdtaGyvwwla8oRiO8CJpXYui4Cgt9ZdUNAeygHgnb7cKcrAiNZ2bONNw4ipLHkwMjggAcCIX+lGJUNBS/ypnzJ9gDVJ6V4FBLmNBJyxogecVynpOy0VIwhAkiMEZjI6fpRNqvEONSlIcTqAIz/my+dIZgATqN/f0jADxQqNLLbyoxAmr3jiSpMlJIIndIiaT3M06pQccT1SADCSZUokRJ3CCcqdNpmSdtU4S5TricmkN0zPq6P2lPcfSr86I9c6Ffu+0H9qw06E5gJIOemistOFarFhyJy3123EZZ1n+nx3tN8xosuhKWmgpTYaUrVI1ykDLl70Sb0TuPoPnQF8WR110NpBS2UjE6CJGZJAGskQJ40IvoRZRkSrFvLmfPd6UJ8y6BoCd094+Rb0neOdEzWQsN3mzqWOsK2oBSDKlAyZiBmIjStNd7mJtJgiRMHUToDxiswZmZirdu83IgABErtlzMu5uNpUd8QfMZ0Aehlm+BQ/jV+tPKBvS3htBJMQJJ3D9adk0KNTCAuomhBbNd9mZPYbEjb3iPFR9qZ2h8IQVHQCTyFYW5Lxf+1upfyS6kLZREYAjsqQTtJGFRO+dkVtbKoLRBz2EHaP8Aip8OVi5RhXtDdRQYQK0Wx4yQyhxG7H2iNvZIg8pzodNx2W0JCg2EyJlMoPkMvMVza7GhghKX3W5GSQA4IGxJUkkcpoq4rMpIP7QpzIU4e2SoycjmANggcAAK4a9QU7+//PxONVYgJ6KuN/sbQoD4VjEPTL0p4wpKUhOIEjU7ztPnND32l8oHUYcU54jHZ3D03UnV0ftZz+1BKvhSjsjgM5jiRTCpRvw1mXqHUY5XdrRJMkSZycUkSdcgoAVKzi7vvEGAttUbYGf/AIVKX1fkH39JtD802RMUiv28UYB2wmFTiIkHeANTlu50ZfDhASNhn0pLd9zpeeU4/BSmA2gnKIBxEbc9m+eFdlyFn8oQkTSvmQBPSNqZHWAD8eHszzBmjHrR1yJQ6RuUmCeWYkehrSrdbAw9mPhGfhArMWx5lpSsCQFKPcTqToJA7vvU2XCEHQd/aPTIW9QjXo7czbY6yStw5KWoyeIG73oi23+22soOZAkx/wAcK5uKzqaZJdMKWorUNiZAAHkBVCrXClIsyBjUcSjoAT+JR2cBqdg21bZVQODJqsk9p41flnBU6EwowFKAEnSBvOgypw7aQlGI7tNDns50HYbmCDjcPWOfEdB+Qfh568aV3vfraVkKVGEkYRmZGR4A8zWMz41s8nicFVm24ga1/aXigqhAMvKndo0njlny89Cq9kJ7KEkxkABA+vCs6w485kxZyE7FL7KfAZek0Y10WdX+2fIHwtiB56elKxjIB0jnvGOUveMrHfQU5gUUgq7oBk6E5jwprSRN1s2WC21iXsJOe4nEck67KPsN4YypJACk6woLGfEe1U42rpY7xLC9wNoBf1uSFJbJAJ7WeU7P1oyyWxMCTBgDPLZVl4XW28mHEhUaHQjkRmKTq6Kk5tvuI4aj3FCUdWLL3mhlKgGOLTaGohRSobu96VnFrbYCiBgSVEhI1k7APDlRQ6JuHvWpwjgI/wBxoyx3C01GEKUoZ4lHEQd+kA8qBsb5Nm2EJXVOJfZ8f2dJUmF4Zw7pkge1Z91+3rHYYw8XF/IEe1akjfiirgRHCnNiBAB7RYciZO6EPYD9oKS5iPcECNg/vWlu4fdjxPmZpQtWRO0yRzOnuKdWZECN2XllUvhANTER2c7ATpbyQQCQCdKT3pcjzrhUl/q0EDIJlUjjIr3pHZyAl5MktziTvbMYvEa+FC2Xpa1EYx/EDPmJpuRwG0uNotVNWp3glruC1tDE3aC7H4VjXhqflzo26rwKkJcAwyM08QYUPMGunulrUZKBO4BRPqAKrsFmceI7BaZBk4slrzmAPwgnU7amyIHYeVz7xqsVB1x/a7UlttS1ZBIk1nrTa21KSpbiIBxEYk5kd3OdAc43gbq0b7CVpKVAFJEEGlh6J2X/ACh5q/Wq82JnIo8RKMF5iS87UwtTa+uabLasU40mQRCkntDWnFmtwQMcgpImZyjWZ0iKz18WGwJWtpbYSRHxGZSD866u+9rO00lrrSoJThkpOmwabsqgyhg4YGyPv2lC0RRG01Ngvht1UJWgnWEqCuelEW61dWgqicwPFSgke9ZO7L2sVnOJtISqIkBemR2zuFaa9LMp5kpQcKjhIJnIghQnaNKuxuWQi7MnZab4hLLuITWdtdgtyVKUhbSxJISRBichMfOhzfT9nMPtKj405pPP8PtyphZumDKh3h4yPlHrSg4YBco3ELSRusTq6T2pJwqs68Q1jFHhEj1qU9VfzJM40fzCpQVj9z/MLf2jG32FLyMKpG0EGCCNCDSJfRq0Du2kEfvIk/OurJfwVGB1KuBOfkYNFu9IA2AXYAJjLXjlw1NM83FkPUN5vlug2MCT0WeVk5aTG0ITHzj0pnd9yMsZpAxfEoyrz2eEUymkt4owuZ6LzHMd4fPz3UxwMS6lEBLc0TD7Yy24AFKiDIwrwnzBqWbqm04UlIHPMnaSdSeJrKXhZrUp1PUPJQgiClSEntDaFYSYI2cKKR0ftp1tCByT/wDGgXI7dSqITIq7EzSm3t/EKEBs4WXAlOM6qw56RrFKR0atW21DwR/euv8Apm0/+r/8P/lRE5T2H39YNY/eOjeqOPl/euP8WHwn0pR/0vaP/Vn+U/1V0Oiz221r8j/XWfjzfw4ba7GpSyoth1JHZ+8KY8I14j0oywMltBxkbzGYHiczprXd3WMtNhBUVkT2jqZJPzqq9VdkDefYTTCAg194AJY6YHeXSANpKu6kbdSTsAFKV3/aMIUhh1STnuPlhphZrAlx5ClQQgKIB+I4QDHAT507cRtFKxBsg1MYbkIaAiK6ekBeSYkEGFJUIUk08YWMMilNrsyQ9jSIJTCvMETyz86Nu1U4hyPvWoxXJou/u5zAFdUK+0CM8udDWl8BJwkGRETv21Xb7vLreFKy2cU4hrlOWo30q/wG0BMJtEmdVJ/uac5fgCLXT3hbaJUndiB8jPyFOGRlWaFgtgBhTTh2fhH+kUVdP2vrAHmwlGclKp2ZCMR9qRgVsY0kcxmQh97jK0PrxYWwiRmcRI9hXFnabdEraRiBggpBg6buddWuzKxBxspkCCFZAjmAYIz2V5YlHEoqwAqjJKsXDWBwplkNv9iBtW0JZsaEd1CU8kgewqxcwY12c66pTaL4UCQhpa41wpn1JAngJprMFggEwUW51J1dUYMoLWYP7qhkeeYq6xXgStIDwcnVJThUnjrIHAjxom7r2DuUEEGCCCkg6wQfCub9vEsISuOziAUdwIOfnFTKBWoE7Rh5qocuzpJkpSTvIBqpSWh+FP8AKP0rL2q/LS4D9nYJ3LdkJ54QRPga76M3i64hSX8PXNrKVYRAIOaSBujLwocmdlWws1cYO1zU/ZEfAn+UUvebtKiSktoAJhKipUjYZTGHyNWWi8VIQkpbU5qFYQCRER2Zkzw3UtN9rcVhQ42jeFJUFj+AlJ9aN8qEC7gqpjC77eskpcThUDhImRoCCDtSZFWPXdZ1HtNtFW2UpnP1qqwXdCsanVOKGggISOOEZk/mJpciRa7QCderUP5Y+VAXbHj1Hff9dv1hBQzUNo2FxWf/ACW/5RUrLjpUrbZXp5H+ipXec35P5/6naPmaK19FrM5q0Ad6OyfTKh7F0TbbcCypTgT3UrghO2ePCjrgfUuztqVqR6AkA+QFe3hYFKBKFEEjMTkd2w4TxgjhVBAI1ARYJuiZReNvOJKWlKK/hSAZHEnQcZA51Y5YVuNEOFIXMpw6JI7uf4uJgSCRRdksaW0wkRv2kneScyeJq+tCXZbv+04t7TMtKOuhBz4EHMeBFMnb8ShIKoTzMDw2mhb4ul5S5YUlIV351BGUjI6j2qux9C2gcTylPK24iQnymT4k1MmLIhIXiOd1YAmG3Nf6LQVpTngjOIBBnSc9nDWi37dhMASfSvVJSy2cKQAkE4UgDQTkKyuFVuXgQVJZGbi9ConRI+uO6muzqAo5i1CkkniOXL7EwXGxwxJ+Zq9u8VayCPraKDR0HsoEYFHiVqn0MUMi4BZnfu1HAoGUEyJGhB9PGlOuVRq1RilGNVNDZ7UFcDuoe+bGtxv7sgLScSZ0JEgpPAgkUGw/hdbTtWSPAIJJ9B507p+JvMTqi3Ghtpiv+oA2YeQtpY4SPA/8867tPTZKUSnrFk91ITBUffxitW+4NDHjn6Uttr7aU/hQnaTAnhSSi4/6vpDDF+0T9HbRaHUrdtCUoKlfdtjPCgZSpRzUpRndkBkM6dXM8FFah3Zwg78MyRwkx4UoZdXazgZBQ1ot0iJG1KB9cY0OnZsiUICECAkQByrcCG9RmZWFUINabQQMI1M+kfrVKrKpAB60nPMGI8I09artzoMoWy6vcUpPmFDTzoew3OoqJIWhJyJW4XHCn4UjEQgcZnhoQb6iSF/8grQG8eNryB2ECu1OACZyrxawgZ5D6yFZ29b1OLq24LqgSlOqUj4lbh9czfJo25MFVvftOekPSxDKm2oKlurSlKE6wpQSVr+FAzPGPJpZ09pPOs2x0bDakuLJW6paSpZ1JkGBuAjThWmso7Y+thqN1PmLq52/vHgjSajKgbQ0pCIYSicUkSEjtGVEmDz0o6lNrszqHC4ykLC+8kqwnEMpEiDIiRwFXvdbCTrzA1OPNuJU82kAkDGhRUMR7KQsFIMZwDmJIp4w4FpmKWKVaXBhLSEDKSpYVoZ0TM+YpnZWMCQmZ3k7SdTw5UnGpDGrr594bEEfMtis1eLPU2xKxkl5JSfzJzT6ZVpqUdKLIV2ckd5shaeacz6TTMyakIgoaaEWFztRvoi1WFtwQ4hKxxAPlupXY7QFJQtO0A06SqRNT+Ea1KntDyijYgliupDRJRig7CoqA/LOk/Kk76gLY7JAltBz4FVaJawBJyA1pTa7kYtKw4qVQBoogEZkT56iKbmxhl0DaCjUbMoHSFkZda3lxn2qUYOjVm/yG/KpQeTk/MZutfaMUICQABAAgAbANBVTtsSOJ4UPabVOQ03/AFsrLqbctzhbbVgYRkpQ/Fy38BoBmda1sxLaUmhKFtNAvpI0DGNsHdjFFIvEbRlvGdL2ehtmSmOrxHeokn3y8K5s1kDQwCYSSBJnLWJ4TFBkbLj3JhIEfao+CppfbrzwqwIwlZ3mABEydSctwND2d5TiXEIiUKAzJEgpCokaanyq9wPOCMKWxtJViPgAI8zTi5ZemL0gHeX2a0LJhSCMu8CCnhB2zyFFAVw2gJSBsAjPhvNC2y9EoSSVAAaqOQ/vRlgg6jBosdoU68EjOkl6XqhvtLOexI1PL9aXG+3LQopsqCre4rJI8/nnwptdXRpLauscPWu64joD+6PmfSpzqzfAjRSfrK7iu9ZWbQ8IURCEfAk558T9awDL4LsAtDEROJMxO7ORnR6lbBXLiwgZ1RoVUrtF6iTczKbPbl/hbaG8mT7qomzdEEk47QtTytxyT5TJ844UxXfjI1cR4qSPnRza8SQRoRPnS0TGTtvCZm7wV58I7KAAEjkANwGlIrV0tZQYLpJ/dkjzGVdWpK7S4pktrQgrONZkAoScgkxthPhTiyXEw2IS0gcYk+JOZoNDZCbNCFqCCLLu6QNPGG3JVuMg+R1puxa9ivOlF/dHGyAtsBDiSClSRBkHIGNQaItLwSUp2rUEpG3USeQEmlHVicAGFs4gh6RMrJxOBJBIwmREGIzEVxdqrO0pSkOIKlmVFSwpR8SZjhTh/o9Z1klTKCTqcIBnaZFLbV0PshkYcJ4KUPnRnCwOq4IyAiqhDqgsggiAZyz2H9avZcgg/WlZ66ui6GLTjRijAoZmRmU8OBo6+bGtxCUtuKaVinEmdgORgjLP0pLWXG+8Ztp+JoW7UCYg1YpYAk1nrhuu1NuS68HEYTlGc5RqOe2j7S/iWQNE5eJEn0I8zVRyMiW3MSEDNQhS7cBsy3nKhm7/AGiYC0E7gtJNAv3R9pVhWSGk6pBjEo7zuAjLeTXlq6DWdSYSkpO8KPzJHpQJ5rjVc06Aajxu0pPDnVKrcheNIzwkpO6REj1rK3YtyzP/AGZ04kqB6pR4ap/tyjWjF9FWnXVKKlpKsyEkRO0wQdazznvQeZuhauE3TYFNN4FEEBSsMfCTIBy1poxaMIgg+FKR0GZ+N3zT/TXh6CsfG7/Mn+mhXA6tqE4upFGOLQtLqVNnFCwRu1G+s5cNvUytVndIC0Hsk5YknPL0MceFM7u6ItMuBwKWopmAogiSInJIq++OjzVozXKVgQFAwY3EaEZ7aa+N3FnkQQyg12hgtg3GpWfHRN8ZJtRCRpkr5KqUP482knN/WpQQG0d904QOByPvHia0F13elhpLadgzO8nU+JpBcjXX2tx091nsI/NtPv8AzCtVReGSl1TsrWanhNJ1KmSdpnzzpjbVwmN/tt+uNZ+/LQUtYU99w4EjirI/XEUrxLWQoh4RQJhvRXtIcd/zHFEflTCB7Gmzz+Hiaru6xhppDY/CkDx2nxMmhb3uXrykhxbZEjs7Z38vnVWllSl5ibBazO3XCdaRWvosh1wLdcdXGiSQEDgAlIgep2zVx6IL2Wt36/iqDok6NLW55H+upDhyE3G61jWy/dpCUBIA0AED0q02tWmX140mR0etAP8A3alcwf6jXJuK2Tlak8sP/NGFyiZaGPLBa8ZWmO4QCd5KQr51ze5HV5gmcoCcRMgiI46bq8uewqabhagpZUVKUBEk/wBgK7ttqLZCjJRoYBJB2HIEx+nGnm/L6ov+raL2CpETZw2neA2YnSQnMeE04ZcxCaXLvJTgwtNqM/iUChA5lQBPIA+GtH2VjAgCZO07yTJPDPZWYwdW3E5uPmW0otV/ttlWJxAgkRqcstBnrNNwaXL6OWcrUtTSVKUZOKVCeRyFHkVmHSZikDmLU9KLO4Y60TskED1EVdZbvSh7rpUtREDEZAB+GBAq+2dFrO4mOqQOISAfMZigbksymsbKiVJQQUE64VTkeRBqPIjJ1XHKwbaaJp0KEik163Q+twrafCBA7JEjLbP9qYWQ9ojh8/70U4qATEwNKqQjKgLRR6TtMqq7bwTo40vnl/sqs2m3J71nSv8AKR/V8qPf6TSPukqdMaIGQn4lnsiiLrtRcQhxScKj3hOKCDhUMW2DOdTN5e1AxoLd5Rc95urWUrZcbAE5zh2DKRxquyP/AH77Z1xBaeKVISMuRHrWkpHf1xFyHGzgdR3Tv4Hh9badkw2lCAr01w+xrgkb6NrGp6SKa7NpbUg/EBkeO4+BNEq6aWdIkvRwwqn/AE0rFlKDSwhMlmxDOkFnxOMR3kuA+ASrF8qIQYIPEVnLp6WG1Wrq2mFhoJKlPOZTBASlCc9SdSdhyrSpTmBvIpOVi2QGoa7LUItVvCDhHaXEhMiYJgHlkfKgbAVl0lwzmIEdkZEwMpOozPkNKPt9iDiCChCjsxiRPlI8KS/ZHG04QlxAxSFIIeA4AK7WHhh8qqyhrHcRSVU0D7wSkk7PoClboWswO8rac0pG0xtjYNp8a8tz5LzTfBSz/CAkeqp8KYWMa0GT8TIEPE0dK3L20QAN2+pXVSrYmJ+ilkwWVG9fbPNWftA8Kbk0uu9/AhKVDugDKIyEb64vG9UoHbUEDjqeQ1PhU/nIq7RpQkz20vgkqJgDadgG2ldyoNptBfI+7a7Lc7VbVeHzG6gx1luVhRKGAe0o6qjYN54aDbsFadpKWkBCBhQnL63mdp30rEhJ8xoTtQ0iG0M9a4yTnx2f3pdeV7htvEswNg2nw25eFZdi3Wl91t8EtsoJOD40kRJyzyJg6ZZTrRvlZtkgqgHqmtU5BCtxBPLQ+hPlTJSpyFKyqQcstK7N4qShPYKokKIzIKcpw6ka6SeFB4d6sH9YWQXxDbQyoohCgk7yMXPKRS9bHU9ouqIAzxYcuIIAjlXDdpddMpdbSicilJUeRlQCTwg1eLuQkhSip1QPZxEQDvCQAkc4mjYjILH7wRa7Q9tzsgqyyEzsy0rhVqGyT9caz1736UOBtALjp0SBkBvO4fRNCf4beCxiLyUfugSPb9a3zHb0CdpA5msTahtBHrVN6uHqVFOoEjjhOKPGI8aS3NeTuPqbSBjglCx3Vgajgoa00c72HYQTHEEA+4oVyMToacVA3Essj4H5VQR4/qIo6ax6b+Ux924yvCjJK05gpGSTu0jbV6Ol7GwrHCI9jQplZOkiayXuJqFrAEnIUpceCcbijhG85ZD/AJOXKlKekCnCOqaccO8jsjxz9xRVjuBx4hy1KBAzS0nuD82/l67KJy2XYDacAE5h9yrKwp4iAuAgHXAJhR/MSTyimk0ptcLWUkkJEaEiREQCCNs5TsGyu7pMKUkFRSNpJIGkDEcztOpjyo0bT0iCwveMQ0IgARupXZk4cafhWr17f+6m9KlftXB+Q+acP+2s8SOmdj5jQV7VbBlI5Ukd6TJQ8ttyUYT2SRkRAz0nWeFNbIFFmCFJNRy60IzAKTqCJ9KU2+5bOMw03iOkITPtlVbvSdna95BXyFCJ6QBeTDTjp3gQnxP60hs9+kRgSuYbYbEloE5Sc1HZA0HIUVda+sPWDuDJH7x2r5bBvzO6hLPcrrudpUAn/KR3f41fi5aU+SkAQMq7FhN63nO4qhFqluOFWBYQUkiCnEDBjPMGNuW+rbvtpXKViFpMKHEZ+IIIIO0GqbWepc6zRC4xHYlWgJ3BQgTsKRvqWsQ4hxO3sq8JUg+cp/jrSSpJ7j+RMq4vvlzBbWFHRSVI8TEe4ps0/hzOlB9K7tLrBKe+g40xrlqB4T4xQ9zXmH2gr8Wihx/Q6+NJzWmTWIaUy1D3ekLKSQVZjhNShbPdqECAJzUc8z2lFRz5mpQnxb3sIXlLBXejlpORtZA/KQfRVB2e4rKh2FrVaHSe781AZgfmMU8vGzFZAUSUkyMKinwUARKeR3SKos1kSohtGFDZGI4CAVjaEYdE5iVa5iNZppoHSo3gWasmG2W2TIQkBCcgRknFMYUjbG0jLZvgh1jEMGgA9TofCJrtTYSEgAAAgADIADQRXTfeV4e1VhaFGJJ3mca6MKWsu2lQWR3UDuxOpy9POafGziSIEQPnVr/dNQd48h865UCihOJJippuBHwnDt2EAHXdFEMKwrKY72Y8oV7DzrlwQtY3kHyIB+VdPmFIVuVHgoR7xUQ6MkaTYnlru5K5VMK0UUHCqNxO3xHKK76sA4U5JQlISNgH0B5Ve13jxn3pbbrV1ZQpXcWkJKtgUO7O4GVCeAqjMvTtAQ7yu7rEEvOKV3nMwf3cIAHgZp2hXZB4fKgFAFQGoA/vXrY7MSdo1P60pM2kURCK3KLY1icbMAmcQjZAO3kY8aoYteO0qAiG04NcsaiCfIJHnRjaRAjUjM7YAnbUNmQEmEpGugFAcg16qmgbVDS3ERGQjPwrgJSSkwNuwbMqGw5jlz3bDRLbkqG8T8tKpTKHNRZWp6kZg/vKH15V0lcA8CfX/mvE7PzK/wB1epI7U6T8hToMUhtpchyCpMylRgjiOeoUOGdFXYRJCVFaRliOe3IE7SM+Ok61cbOlWDElKstoB2DfRSEACAAANgyFJGPcfEPVBbyvNLACl5AmJ3ZEjTlSY9IbPjK+tEkAd1Wwk7v3jWkipFdkxl++05WA7REx0oYAjrB4hQ+VHqQ2+lCihC5EgqTIA3iRNHRVK/xHcP1NaiFdibEwkHiCsXWyFZNNcwhOVd220qQOwkFI1iAeGEGAeU1LUtTZxDuQAr92NFct+7XfQ/2VSxiWqASchrtOavDQRzNcSfSonfJh9ntOKROYifHeNlcu2iM5AzgCNYqMtBOEJAAwnIZbqXMvBwKWNCogcgqPUgnxrHcovzNUWYWu1mMwmDtPtGlUWWzNIV+zSDqI0HJOg8BQtvLhSlDUBRJ7RzCQOG0mcuVKXrqtqBiQ+Vk5hKhA3xnI05UhTkbeHSjabRKgdKxt8WJVie69oS0s9tOwEn0BOh2HLbXdy9KCXOqfT1bum4HcI2T5GtT2XElKgCCIIOYIo9QyjS2xmUUNiKrPejS0hQWmDvIB5EE5VKVWn/6fyolDuFM5ApxEcJnOvKn/ANO0b5ix9b7rJSUplSTEpKsJicxj1wnQjWNuyimrO00eylKSQBkM4GmQ2a1249Omm/8ASszb+kai51VlR1i9qtUj9eZMc6eXVTSCKAJ5mketQjQ5EHSoi1pxGTExE5Z89N1ZsWK3jtF1s/ulOXKQmm9icK2xKROhSTMEajiOO6uOXIvqE7SvaM3j2TUHePIe5oSzmJbOsYk8pzHgfcUWhJmTllG/fVKsGFiLIqB2wbdyo8DA94qWlGIRvn2Nd29BwK0zz8v+K5mcJ35+YqTOKa4a8T2wvSCdoBnnOddWmzJW2EKEhUAjhEn2oXqyCoghKSe1PDXlNLL06Ssp7OMuKzEIzzO4jKfOmDMK4naPaBWu5bQxJs75CQYCVjEB4wcvCjWba6xZS4+Qp3cBAxKjCkAAbx60eHittBUCCsgkEQRPaII2aEVzbrLjU1OgcCiOSFYfWKVkVdQAhgmt4rs902xYBNoCJ0AGnDZVrnR21AT9rUY2Qf6q0rbZ7OkJ/SKtUmQRvqnyli9ZmTsVueadS3aSFBRwocGWZzAVziP1p9jhSTxjzH6xQt+2XE2ZGcaztGYI8Yr15ZltP4lLSPIFaj5JNTOuhxUMHUDGCO9G4k/XnQ9oVmP41fIUVhJ2AbyNaCtZ7ZG5EeZP9NUZz0QE5kAHZ5fIVb1pG01nWrttLxK02goCpKUxklM9ka7RFWuXVbkj9shY4pjPZ+E1KMT8iMsR2bQoiSqByz8a9Dp2H51mn37ejJTbaxwMH3FVXV0itC3w2qy4ZzUvHCUgbdDOwRO2iJyKLudSma5u2E6jMca7BxYuKQR4illrWqUoR31yJ+EZSvw9yKahmAMP4RGe0c6dhZm3MW4AnQdBGo0z/vQJfAQAlOQJA2DaMhUcXiWRAhOzeowc+Qg+NC2+3dXCQkrWvuoGvEnYE6ZmhfMdWlZoTazDFPkwABknfvjhwpVclnW22pCxGFZwmQQUlUjxFDuWG3rlQcbbn8IGLzJFA2m8rVZoL2FbcjEQM9RnOXsaW4cjqhiu01CDGE8SPOaMSO5y+QoBvtpBBBSRIO8EZe9XtvKEZDIb/wC3Ciw5QoowWUmI+mVzJW2VjJSQVJO3LMjkaYXNaVLYaWrvFCSeca+Pzq21MF3JcYdoG0bp3V3kBuA/4FKzOGYFYajajGKFSAaleMphIFSvQF1vJ5nOlF4KSlLTf7R0wI1g5eE6ee6j7iuZNnbCU5rOa1bz9aClVxsm0WldoPdT2W/18v8AUa1aUxU/h0oajGOe0kUDZ0QV/m/2po+g2jkTvJPrl6RXeJOwExIFbHcNos/EuDwwT7gU0efCY45DyJ+RpHaDjtzKdiELUf4uyKbXlZC42UpVgVqlW4/UjxrMN6DU1qsXBrwvBCBLqkpG7f4aq8BSc9IVvGLM0pUfjUOyNm+PM+FGWLoc0k4nSp5e0q7v8u3xJp822EiAAANABArhhLG2M0sBxMyOizrxm0vEj4EZD9PIeNObBcjLP7NAB36q/mOdH15NPCKIBYmBXrCUY9iCCeQ19Ca4UnENeIPqDR60SCDtrLuvuWMwpKnLP+FSc1Nj4SNqRsNT+IQ3qEND2mhs9pnI5H6031ct0ASSBSJm/wCzrGTieSsvcVW9fzCe6catgQmSfGKFfENXE044ytT2LM5IGeeUxn4DnQVzOde8Xv8A9aAUt/vEntr5ZBI8aEN2v2rN4FpnXqwe0r8x2D6ga0Uu0BASlKVGckNoGcJynYANMyQBIrtwdb/QTdqoTQVnr0btPXKDbaVNrCRintCRBMYtkk6V4LYpKgHGlNyYCpSoSdASk9mdM8uNOLE8Tkc428KPWMh0MKmadI1Ay5lkJAA0GXlXTiJEV1XhNVRMEtT4CTiyPvy30tZQlsKUqATmeAGg8KKtDmNX7o04nafD62VUxZw65Edhsgq4r1SnknJR44eNRZG8xtAj1GkWZfdVkObqxCl6D4UbE89p4mmVSpVaqFFCJJuILudly0JOodPkUpw+1MbFZhiUsjMmJ4AZDlmT40ovsGzvi0AS2sBDkbCO6r5eHGm9ltI1BlKoM7OBqNejLvHHddodQl52BLrakqEggg+NFA1DVsRMj0VfKOssyz2mj2eKTofUHxphfV3F1AwrU2tJlKkyCN4yIkEbOAoNdn//ACCFJ2trx8hGH1V6U9IrzHGliJTdiKGLrtYTm+k8SmTHEEfOmV33SUkLccLqhplhSOISNvE0eweyOVQiMxptFXrjXZgIkseJZUrwGpTYEU9Fh/8Abp5q/wBRpvUqUK8CaeZ4rQ0Gz3U8h7CpUqXxPb6w0iywf9+7/wC0n3FaCpUpuD0TH5kqVKlPgRXaVEukE5QMtnlVhYT8I8hUqV5WQ9ZlI4Epsqz1sSYg5bNmymJ0qVKr8P6IGTmKrxuxokHqm5O3AmfamFhsaEJGBCU/lSB7V5Up4AuLPEKpddg7avyo9115UoX9a/WaPSZZfI+6VyPtXti7x5fOvalA/wDurCX0GG0PbzDa/wAp9qlSnNwYscwRI0ru4f8At0cQSeJJJJ51KlR+F5Mdl4jCpUqVdEQS9kAsOAgEYFa/lNZzogslkydFZeQr2pUXiuRH4uDNLYz2fE1Y+cq8qVRj9Aiz6orsA7bh2yB4RRiqlSvPyeoxwhTPdHIe1d1KleoOJNBVampUqVs6f//Z"/>
          <p:cNvSpPr>
            <a:spLocks noChangeAspect="1" noChangeArrowheads="1"/>
          </p:cNvSpPr>
          <p:nvPr/>
        </p:nvSpPr>
        <p:spPr bwMode="auto">
          <a:xfrm>
            <a:off x="1524001"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32" name="Picture 8" descr="http://moodle.kingsley.k12.mi.us/pluginfile.php/13371/course/section/3313/numbers%20pic.jpg"/>
          <p:cNvPicPr>
            <a:picLocks noChangeAspect="1" noChangeArrowheads="1"/>
          </p:cNvPicPr>
          <p:nvPr/>
        </p:nvPicPr>
        <p:blipFill>
          <a:blip r:embed="rId2" cstate="print"/>
          <a:srcRect/>
          <a:stretch>
            <a:fillRect/>
          </a:stretch>
        </p:blipFill>
        <p:spPr bwMode="auto">
          <a:xfrm>
            <a:off x="4507412" y="3886201"/>
            <a:ext cx="3341189" cy="2509605"/>
          </a:xfrm>
          <a:prstGeom prst="rect">
            <a:avLst/>
          </a:prstGeom>
          <a:noFill/>
        </p:spPr>
      </p:pic>
    </p:spTree>
    <p:extLst>
      <p:ext uri="{BB962C8B-B14F-4D97-AF65-F5344CB8AC3E}">
        <p14:creationId xmlns:p14="http://schemas.microsoft.com/office/powerpoint/2010/main" val="966201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3401"/>
            <a:ext cx="10972800" cy="1143000"/>
          </a:xfrm>
        </p:spPr>
        <p:txBody>
          <a:bodyPr/>
          <a:lstStyle/>
          <a:p>
            <a:r>
              <a:rPr lang="en-US" dirty="0" smtClean="0"/>
              <a:t>Key Vocabulary</a:t>
            </a:r>
            <a:endParaRPr lang="en-US" dirty="0"/>
          </a:p>
        </p:txBody>
      </p:sp>
      <p:sp>
        <p:nvSpPr>
          <p:cNvPr id="3" name="Content Placeholder 2"/>
          <p:cNvSpPr>
            <a:spLocks noGrp="1"/>
          </p:cNvSpPr>
          <p:nvPr>
            <p:ph idx="1"/>
          </p:nvPr>
        </p:nvSpPr>
        <p:spPr>
          <a:xfrm>
            <a:off x="0" y="557012"/>
            <a:ext cx="12191999" cy="4525963"/>
          </a:xfrm>
        </p:spPr>
        <p:txBody>
          <a:bodyPr>
            <a:noAutofit/>
          </a:bodyPr>
          <a:lstStyle/>
          <a:p>
            <a:pPr marL="0" indent="0">
              <a:spcAft>
                <a:spcPts val="500"/>
              </a:spcAft>
              <a:buNone/>
            </a:pPr>
            <a:r>
              <a:rPr lang="en-US" sz="2000" b="1" dirty="0"/>
              <a:t>____________________:</a:t>
            </a:r>
            <a:r>
              <a:rPr lang="en-US" sz="2000" dirty="0"/>
              <a:t> A mathematical phrase that can include numbers, variables, and operation </a:t>
            </a:r>
            <a:r>
              <a:rPr lang="en-US" sz="2000" dirty="0" smtClean="0"/>
              <a:t>symbols        </a:t>
            </a:r>
            <a:r>
              <a:rPr lang="en-US" sz="2000" dirty="0"/>
              <a:t>(ex. 3y + 7)</a:t>
            </a:r>
          </a:p>
          <a:p>
            <a:pPr marL="0" indent="0">
              <a:spcAft>
                <a:spcPts val="500"/>
              </a:spcAft>
              <a:buNone/>
            </a:pPr>
            <a:r>
              <a:rPr lang="en-US" sz="2000" b="1" dirty="0"/>
              <a:t>__________________:</a:t>
            </a:r>
            <a:r>
              <a:rPr lang="en-US" sz="2000" dirty="0"/>
              <a:t> A number that is multiplied by a variable (ex. </a:t>
            </a:r>
            <a:r>
              <a:rPr lang="en-US" sz="2000" b="1" dirty="0"/>
              <a:t>5</a:t>
            </a:r>
            <a:r>
              <a:rPr lang="en-US" sz="2000" dirty="0"/>
              <a:t>x)</a:t>
            </a:r>
          </a:p>
          <a:p>
            <a:pPr marL="0" indent="0">
              <a:spcAft>
                <a:spcPts val="500"/>
              </a:spcAft>
              <a:buNone/>
            </a:pPr>
            <a:r>
              <a:rPr lang="en-US" sz="2000" b="1" dirty="0"/>
              <a:t>______________:</a:t>
            </a:r>
            <a:r>
              <a:rPr lang="en-US" sz="2000" dirty="0"/>
              <a:t> A value that does not change (ex. 4)</a:t>
            </a:r>
          </a:p>
          <a:p>
            <a:pPr marL="0" indent="0">
              <a:spcAft>
                <a:spcPts val="500"/>
              </a:spcAft>
              <a:buNone/>
            </a:pPr>
            <a:r>
              <a:rPr lang="en-US" sz="2000" b="1" dirty="0"/>
              <a:t>_____________________:</a:t>
            </a:r>
            <a:r>
              <a:rPr lang="en-US" sz="2000" dirty="0"/>
              <a:t> For every real number a, b, and c: a(b + c) = ab + ac and a(b-c) = ab – ac </a:t>
            </a:r>
            <a:r>
              <a:rPr lang="en-US" sz="2000" dirty="0" smtClean="0"/>
              <a:t>                           (</a:t>
            </a:r>
            <a:r>
              <a:rPr lang="en-US" sz="2000" dirty="0"/>
              <a:t>ex. 4(x + 3) = 4x + 12)</a:t>
            </a:r>
          </a:p>
          <a:p>
            <a:pPr marL="0" indent="0">
              <a:spcAft>
                <a:spcPts val="500"/>
              </a:spcAft>
              <a:buNone/>
            </a:pPr>
            <a:r>
              <a:rPr lang="en-US" sz="2000" b="1" dirty="0"/>
              <a:t>_______________________:</a:t>
            </a:r>
            <a:r>
              <a:rPr lang="en-US" sz="2000" dirty="0"/>
              <a:t> Expressions that have the same value for all variables</a:t>
            </a:r>
          </a:p>
          <a:p>
            <a:pPr marL="0" indent="0">
              <a:spcAft>
                <a:spcPts val="500"/>
              </a:spcAft>
              <a:buNone/>
            </a:pPr>
            <a:r>
              <a:rPr lang="en-US" sz="2000" b="1" dirty="0"/>
              <a:t>_____________:</a:t>
            </a:r>
            <a:r>
              <a:rPr lang="en-US" sz="2000" dirty="0"/>
              <a:t> Positive and negative whole numbers (ex. 22, -3)</a:t>
            </a:r>
          </a:p>
          <a:p>
            <a:pPr marL="0" indent="0">
              <a:spcAft>
                <a:spcPts val="500"/>
              </a:spcAft>
              <a:buNone/>
            </a:pPr>
            <a:r>
              <a:rPr lang="en-US" sz="2000" b="1" dirty="0"/>
              <a:t>__________________:</a:t>
            </a:r>
            <a:r>
              <a:rPr lang="en-US" sz="2000" dirty="0"/>
              <a:t> Have identical variables; that is, they have the same variable to the same exponent. Constants are like terms as well. (ex. 6x</a:t>
            </a:r>
            <a:r>
              <a:rPr lang="en-US" sz="2000" baseline="30000" dirty="0"/>
              <a:t>2</a:t>
            </a:r>
            <a:r>
              <a:rPr lang="en-US" sz="2000" dirty="0"/>
              <a:t> and 99x</a:t>
            </a:r>
            <a:r>
              <a:rPr lang="en-US" sz="2000" baseline="30000" dirty="0"/>
              <a:t>2</a:t>
            </a:r>
            <a:r>
              <a:rPr lang="en-US" sz="2000" dirty="0"/>
              <a:t> are like terms)</a:t>
            </a:r>
          </a:p>
          <a:p>
            <a:pPr marL="0" indent="0">
              <a:spcAft>
                <a:spcPts val="500"/>
              </a:spcAft>
              <a:buNone/>
            </a:pPr>
            <a:r>
              <a:rPr lang="en-US" sz="2000" b="1" dirty="0"/>
              <a:t>___________________: </a:t>
            </a:r>
            <a:r>
              <a:rPr lang="en-US" sz="2000" dirty="0"/>
              <a:t> Parenthesis, Exponents, Multiplying and Dividing (left to right), Adding and Subtracting (left to right) </a:t>
            </a:r>
            <a:r>
              <a:rPr lang="en-US" sz="2000" b="1" dirty="0"/>
              <a:t>PEMDAS!</a:t>
            </a:r>
            <a:endParaRPr lang="en-US" sz="2000" dirty="0"/>
          </a:p>
          <a:p>
            <a:pPr marL="0" indent="0">
              <a:spcAft>
                <a:spcPts val="500"/>
              </a:spcAft>
              <a:buNone/>
            </a:pPr>
            <a:r>
              <a:rPr lang="en-US" sz="2000" b="1" dirty="0"/>
              <a:t>_______________:</a:t>
            </a:r>
            <a:r>
              <a:rPr lang="en-US" sz="2000" dirty="0"/>
              <a:t> To write an expression in simplest form (combine all like terms)</a:t>
            </a:r>
          </a:p>
          <a:p>
            <a:pPr marL="0" indent="0">
              <a:spcAft>
                <a:spcPts val="500"/>
              </a:spcAft>
              <a:buNone/>
            </a:pPr>
            <a:r>
              <a:rPr lang="en-US" sz="2000" b="1" dirty="0"/>
              <a:t>_________________:</a:t>
            </a:r>
            <a:r>
              <a:rPr lang="en-US" sz="2000" dirty="0"/>
              <a:t> To replace a letter with a number or algebraic expression</a:t>
            </a:r>
          </a:p>
          <a:p>
            <a:pPr marL="0" indent="0">
              <a:spcAft>
                <a:spcPts val="500"/>
              </a:spcAft>
              <a:buNone/>
            </a:pPr>
            <a:r>
              <a:rPr lang="en-US" sz="2000" b="1" dirty="0"/>
              <a:t>_______________:</a:t>
            </a:r>
            <a:r>
              <a:rPr lang="en-US" sz="2000" dirty="0"/>
              <a:t> “parts” in an expression that are added or subtracted (ex. 4x</a:t>
            </a:r>
            <a:r>
              <a:rPr lang="en-US" sz="2000" baseline="30000" dirty="0"/>
              <a:t>2</a:t>
            </a:r>
            <a:r>
              <a:rPr lang="en-US" sz="2000" dirty="0"/>
              <a:t> + 3 -&gt; 4x</a:t>
            </a:r>
            <a:r>
              <a:rPr lang="en-US" sz="2000" baseline="30000" dirty="0"/>
              <a:t>2</a:t>
            </a:r>
            <a:r>
              <a:rPr lang="en-US" sz="2000" dirty="0"/>
              <a:t> and 3 are terms)</a:t>
            </a:r>
          </a:p>
          <a:p>
            <a:pPr marL="0" indent="0">
              <a:spcAft>
                <a:spcPts val="500"/>
              </a:spcAft>
              <a:buNone/>
            </a:pPr>
            <a:r>
              <a:rPr lang="en-US" sz="2000" b="1" dirty="0"/>
              <a:t>______________:</a:t>
            </a:r>
            <a:r>
              <a:rPr lang="en-US" sz="2000" dirty="0"/>
              <a:t> a letter that represents an unknown number</a:t>
            </a:r>
          </a:p>
          <a:p>
            <a:pPr marL="0" indent="0">
              <a:spcAft>
                <a:spcPts val="500"/>
              </a:spcAft>
              <a:buNone/>
            </a:pPr>
            <a:endParaRPr lang="en-US" sz="2000" dirty="0"/>
          </a:p>
        </p:txBody>
      </p:sp>
    </p:spTree>
    <p:extLst>
      <p:ext uri="{BB962C8B-B14F-4D97-AF65-F5344CB8AC3E}">
        <p14:creationId xmlns:p14="http://schemas.microsoft.com/office/powerpoint/2010/main" val="729337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aronmarkovsky.files.wordpress.com/2011/04/14262_203_11.jpg"/>
          <p:cNvPicPr>
            <a:picLocks noChangeAspect="1" noChangeArrowheads="1"/>
          </p:cNvPicPr>
          <p:nvPr/>
        </p:nvPicPr>
        <p:blipFill>
          <a:blip r:embed="rId2" cstate="print"/>
          <a:srcRect/>
          <a:stretch>
            <a:fillRect/>
          </a:stretch>
        </p:blipFill>
        <p:spPr bwMode="auto">
          <a:xfrm>
            <a:off x="1752600" y="2362201"/>
            <a:ext cx="3200400" cy="4123743"/>
          </a:xfrm>
          <a:prstGeom prst="rect">
            <a:avLst/>
          </a:prstGeom>
          <a:noFill/>
        </p:spPr>
      </p:pic>
      <p:sp>
        <p:nvSpPr>
          <p:cNvPr id="5" name="TextBox 4"/>
          <p:cNvSpPr txBox="1"/>
          <p:nvPr/>
        </p:nvSpPr>
        <p:spPr>
          <a:xfrm>
            <a:off x="1905000" y="1"/>
            <a:ext cx="2819400" cy="1323439"/>
          </a:xfrm>
          <a:prstGeom prst="rect">
            <a:avLst/>
          </a:prstGeom>
          <a:noFill/>
        </p:spPr>
        <p:txBody>
          <a:bodyPr wrap="square" rtlCol="0">
            <a:spAutoFit/>
          </a:bodyPr>
          <a:lstStyle/>
          <a:p>
            <a:r>
              <a:rPr lang="en-US" sz="4000" b="1" dirty="0">
                <a:solidFill>
                  <a:prstClr val="black"/>
                </a:solidFill>
              </a:rPr>
              <a:t>In the </a:t>
            </a:r>
            <a:r>
              <a:rPr lang="en-US" sz="4000" b="1" dirty="0">
                <a:solidFill>
                  <a:srgbClr val="4F81BD"/>
                </a:solidFill>
              </a:rPr>
              <a:t>social</a:t>
            </a:r>
            <a:r>
              <a:rPr lang="en-US" sz="4000" b="1" dirty="0">
                <a:solidFill>
                  <a:prstClr val="black"/>
                </a:solidFill>
              </a:rPr>
              <a:t> world…</a:t>
            </a:r>
          </a:p>
        </p:txBody>
      </p:sp>
      <p:pic>
        <p:nvPicPr>
          <p:cNvPr id="4098" name="Picture 2"/>
          <p:cNvPicPr>
            <a:picLocks noChangeAspect="1" noChangeArrowheads="1"/>
          </p:cNvPicPr>
          <p:nvPr/>
        </p:nvPicPr>
        <p:blipFill>
          <a:blip r:embed="rId3" cstate="print"/>
          <a:srcRect l="18155" t="22917" r="53734" b="34375"/>
          <a:stretch>
            <a:fillRect/>
          </a:stretch>
        </p:blipFill>
        <p:spPr bwMode="auto">
          <a:xfrm>
            <a:off x="6374780" y="457200"/>
            <a:ext cx="3836020" cy="3276600"/>
          </a:xfrm>
          <a:prstGeom prst="rect">
            <a:avLst/>
          </a:prstGeom>
          <a:noFill/>
          <a:ln w="9525">
            <a:noFill/>
            <a:miter lim="800000"/>
            <a:headEnd/>
            <a:tailEnd/>
          </a:ln>
        </p:spPr>
      </p:pic>
      <p:sp>
        <p:nvSpPr>
          <p:cNvPr id="8" name="TextBox 7"/>
          <p:cNvSpPr txBox="1"/>
          <p:nvPr/>
        </p:nvSpPr>
        <p:spPr>
          <a:xfrm>
            <a:off x="7315200" y="2514600"/>
            <a:ext cx="1905000" cy="1938992"/>
          </a:xfrm>
          <a:prstGeom prst="rect">
            <a:avLst/>
          </a:prstGeom>
          <a:solidFill>
            <a:schemeClr val="bg1"/>
          </a:solidFill>
        </p:spPr>
        <p:txBody>
          <a:bodyPr wrap="square" rtlCol="0">
            <a:spAutoFit/>
          </a:bodyPr>
          <a:lstStyle/>
          <a:p>
            <a:pPr algn="ctr"/>
            <a:r>
              <a:rPr lang="en-US" sz="4000" b="1" dirty="0">
                <a:solidFill>
                  <a:prstClr val="black"/>
                </a:solidFill>
              </a:rPr>
              <a:t>In the </a:t>
            </a:r>
            <a:r>
              <a:rPr lang="en-US" sz="4000" b="1" dirty="0">
                <a:solidFill>
                  <a:srgbClr val="FF0000"/>
                </a:solidFill>
              </a:rPr>
              <a:t>math</a:t>
            </a:r>
            <a:r>
              <a:rPr lang="en-US" sz="4000" b="1" dirty="0">
                <a:solidFill>
                  <a:prstClr val="black"/>
                </a:solidFill>
              </a:rPr>
              <a:t> world…</a:t>
            </a:r>
          </a:p>
        </p:txBody>
      </p:sp>
      <p:sp>
        <p:nvSpPr>
          <p:cNvPr id="9" name="TextBox 8"/>
          <p:cNvSpPr txBox="1"/>
          <p:nvPr/>
        </p:nvSpPr>
        <p:spPr>
          <a:xfrm>
            <a:off x="6629400" y="5029201"/>
            <a:ext cx="3505200" cy="1015663"/>
          </a:xfrm>
          <a:prstGeom prst="rect">
            <a:avLst/>
          </a:prstGeom>
          <a:noFill/>
        </p:spPr>
        <p:txBody>
          <a:bodyPr wrap="square" rtlCol="0">
            <a:spAutoFit/>
          </a:bodyPr>
          <a:lstStyle/>
          <a:p>
            <a:pPr algn="ctr"/>
            <a:r>
              <a:rPr lang="en-US" sz="2000" b="1" dirty="0">
                <a:solidFill>
                  <a:prstClr val="black"/>
                </a:solidFill>
              </a:rPr>
              <a:t>An </a:t>
            </a:r>
            <a:r>
              <a:rPr lang="en-US" sz="2000" b="1" u="sng" dirty="0">
                <a:solidFill>
                  <a:prstClr val="black"/>
                </a:solidFill>
              </a:rPr>
              <a:t>expression</a:t>
            </a:r>
            <a:r>
              <a:rPr lang="en-US" sz="2000" b="1" dirty="0">
                <a:solidFill>
                  <a:prstClr val="black"/>
                </a:solidFill>
              </a:rPr>
              <a:t> is a set of terms which is connected by mathematical operations.</a:t>
            </a:r>
          </a:p>
        </p:txBody>
      </p:sp>
      <p:sp>
        <p:nvSpPr>
          <p:cNvPr id="10" name="TextBox 9"/>
          <p:cNvSpPr txBox="1"/>
          <p:nvPr/>
        </p:nvSpPr>
        <p:spPr>
          <a:xfrm>
            <a:off x="1752600" y="1295400"/>
            <a:ext cx="3200400" cy="923330"/>
          </a:xfrm>
          <a:prstGeom prst="rect">
            <a:avLst/>
          </a:prstGeom>
          <a:noFill/>
        </p:spPr>
        <p:txBody>
          <a:bodyPr wrap="square" rtlCol="0">
            <a:spAutoFit/>
          </a:bodyPr>
          <a:lstStyle/>
          <a:p>
            <a:r>
              <a:rPr lang="en-US" b="1" dirty="0">
                <a:solidFill>
                  <a:prstClr val="black"/>
                </a:solidFill>
              </a:rPr>
              <a:t>An expression is a facial gesture that shows the emotion that a person is feeling.</a:t>
            </a:r>
          </a:p>
        </p:txBody>
      </p:sp>
    </p:spTree>
    <p:extLst>
      <p:ext uri="{BB962C8B-B14F-4D97-AF65-F5344CB8AC3E}">
        <p14:creationId xmlns:p14="http://schemas.microsoft.com/office/powerpoint/2010/main" val="337309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wedge">
                                      <p:cBhvr>
                                        <p:cTn id="3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Expressions</a:t>
            </a:r>
            <a:endParaRPr lang="en-US" dirty="0"/>
          </a:p>
        </p:txBody>
      </p:sp>
      <p:sp>
        <p:nvSpPr>
          <p:cNvPr id="3" name="Content Placeholder 2"/>
          <p:cNvSpPr>
            <a:spLocks noGrp="1"/>
          </p:cNvSpPr>
          <p:nvPr>
            <p:ph idx="1"/>
          </p:nvPr>
        </p:nvSpPr>
        <p:spPr>
          <a:xfrm>
            <a:off x="1981200" y="1600201"/>
            <a:ext cx="8229600" cy="1828800"/>
          </a:xfrm>
        </p:spPr>
        <p:txBody>
          <a:bodyPr/>
          <a:lstStyle/>
          <a:p>
            <a:pPr>
              <a:buNone/>
            </a:pPr>
            <a:r>
              <a:rPr lang="en-US" u="sng" dirty="0" smtClean="0"/>
              <a:t>Goal</a:t>
            </a:r>
            <a:r>
              <a:rPr lang="en-US" dirty="0" smtClean="0"/>
              <a:t>: Look for </a:t>
            </a:r>
            <a:r>
              <a:rPr lang="en-US" dirty="0" smtClean="0">
                <a:solidFill>
                  <a:schemeClr val="accent1"/>
                </a:solidFill>
              </a:rPr>
              <a:t>key words </a:t>
            </a:r>
            <a:r>
              <a:rPr lang="en-US" dirty="0" smtClean="0"/>
              <a:t>that you can associate with different math operations to convert the written phrase into an algebraic expression</a:t>
            </a:r>
            <a:endParaRPr lang="en-US" dirty="0"/>
          </a:p>
        </p:txBody>
      </p:sp>
      <p:sp>
        <p:nvSpPr>
          <p:cNvPr id="4" name="TextBox 3"/>
          <p:cNvSpPr txBox="1"/>
          <p:nvPr/>
        </p:nvSpPr>
        <p:spPr>
          <a:xfrm>
            <a:off x="2286000" y="3810001"/>
            <a:ext cx="7162800" cy="1661993"/>
          </a:xfrm>
          <a:prstGeom prst="rect">
            <a:avLst/>
          </a:prstGeom>
          <a:noFill/>
        </p:spPr>
        <p:txBody>
          <a:bodyPr wrap="square" rtlCol="0">
            <a:spAutoFit/>
          </a:bodyPr>
          <a:lstStyle/>
          <a:p>
            <a:pPr algn="ctr"/>
            <a:r>
              <a:rPr lang="en-US" sz="2800" dirty="0">
                <a:solidFill>
                  <a:srgbClr val="4F81BD"/>
                </a:solidFill>
              </a:rPr>
              <a:t>Common key words:</a:t>
            </a:r>
          </a:p>
          <a:p>
            <a:r>
              <a:rPr lang="en-US" sz="2800" dirty="0">
                <a:solidFill>
                  <a:prstClr val="white">
                    <a:lumMod val="50000"/>
                  </a:prstClr>
                </a:solidFill>
              </a:rPr>
              <a:t>sum, difference, plus, minus, product, quotient, less than, more than….</a:t>
            </a:r>
          </a:p>
          <a:p>
            <a:endParaRPr lang="en-US" dirty="0">
              <a:solidFill>
                <a:srgbClr val="4F81BD"/>
              </a:solidFill>
            </a:endParaRPr>
          </a:p>
        </p:txBody>
      </p:sp>
    </p:spTree>
    <p:extLst>
      <p:ext uri="{BB962C8B-B14F-4D97-AF65-F5344CB8AC3E}">
        <p14:creationId xmlns:p14="http://schemas.microsoft.com/office/powerpoint/2010/main" val="138698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 name="Content Placeholder 13"/>
          <p:cNvPicPr>
            <a:picLocks noGrp="1" noChangeAspect="1"/>
          </p:cNvPicPr>
          <p:nvPr>
            <p:ph idx="1"/>
          </p:nvPr>
        </p:nvPicPr>
        <p:blipFill>
          <a:blip r:embed="rId2"/>
          <a:stretch>
            <a:fillRect/>
          </a:stretch>
        </p:blipFill>
        <p:spPr>
          <a:xfrm>
            <a:off x="-98928" y="145185"/>
            <a:ext cx="12389856" cy="6567631"/>
          </a:xfrm>
          <a:prstGeom prst="rect">
            <a:avLst/>
          </a:prstGeom>
        </p:spPr>
      </p:pic>
    </p:spTree>
    <p:extLst>
      <p:ext uri="{BB962C8B-B14F-4D97-AF65-F5344CB8AC3E}">
        <p14:creationId xmlns:p14="http://schemas.microsoft.com/office/powerpoint/2010/main" val="1240574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do some together </a:t>
            </a:r>
            <a:r>
              <a:rPr lang="en-US" dirty="0" smtClean="0">
                <a:sym typeface="Wingdings" pitchFamily="2" charset="2"/>
              </a:rPr>
              <a: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Thirteen plus </a:t>
            </a:r>
            <a:r>
              <a:rPr lang="en-US" i="1" dirty="0" smtClean="0"/>
              <a:t>v</a:t>
            </a:r>
          </a:p>
          <a:p>
            <a:pPr marL="514350" indent="-514350">
              <a:buFont typeface="+mj-lt"/>
              <a:buAutoNum type="arabicPeriod"/>
            </a:pPr>
            <a:r>
              <a:rPr lang="en-US" dirty="0" smtClean="0"/>
              <a:t>Three times </a:t>
            </a:r>
            <a:r>
              <a:rPr lang="en-US" i="1" dirty="0" smtClean="0"/>
              <a:t>d</a:t>
            </a:r>
          </a:p>
          <a:p>
            <a:pPr marL="514350" indent="-514350">
              <a:buFont typeface="+mj-lt"/>
              <a:buAutoNum type="arabicPeriod"/>
            </a:pPr>
            <a:r>
              <a:rPr lang="en-US" dirty="0" smtClean="0"/>
              <a:t>The difference of </a:t>
            </a:r>
            <a:r>
              <a:rPr lang="en-US" i="1" dirty="0" smtClean="0"/>
              <a:t>h</a:t>
            </a:r>
            <a:r>
              <a:rPr lang="en-US" dirty="0" smtClean="0"/>
              <a:t> and 8</a:t>
            </a:r>
            <a:endParaRPr lang="en-US" dirty="0" smtClean="0">
              <a:solidFill>
                <a:srgbClr val="00B050"/>
              </a:solidFill>
            </a:endParaRPr>
          </a:p>
          <a:p>
            <a:pPr marL="514350" indent="-514350">
              <a:buFont typeface="+mj-lt"/>
              <a:buAutoNum type="arabicPeriod"/>
            </a:pPr>
            <a:r>
              <a:rPr lang="en-US" dirty="0" smtClean="0"/>
              <a:t>23 divided by </a:t>
            </a:r>
            <a:r>
              <a:rPr lang="en-US" i="1" dirty="0" smtClean="0"/>
              <a:t>y</a:t>
            </a:r>
            <a:endParaRPr lang="en-US" i="1" dirty="0" smtClean="0">
              <a:solidFill>
                <a:srgbClr val="FF9900"/>
              </a:solidFill>
            </a:endParaRPr>
          </a:p>
          <a:p>
            <a:pPr marL="514350" indent="-514350">
              <a:buFont typeface="+mj-lt"/>
              <a:buAutoNum type="arabicPeriod"/>
            </a:pPr>
            <a:r>
              <a:rPr lang="en-US" dirty="0" smtClean="0"/>
              <a:t>$18 less than the sale price</a:t>
            </a:r>
            <a:endParaRPr lang="en-US" dirty="0" smtClean="0">
              <a:solidFill>
                <a:srgbClr val="7030A0"/>
              </a:solidFill>
            </a:endParaRPr>
          </a:p>
        </p:txBody>
      </p:sp>
      <p:sp>
        <p:nvSpPr>
          <p:cNvPr id="4" name="TextBox 3"/>
          <p:cNvSpPr txBox="1"/>
          <p:nvPr/>
        </p:nvSpPr>
        <p:spPr>
          <a:xfrm>
            <a:off x="5181600" y="1600200"/>
            <a:ext cx="1752600" cy="861774"/>
          </a:xfrm>
          <a:prstGeom prst="rect">
            <a:avLst/>
          </a:prstGeom>
          <a:noFill/>
        </p:spPr>
        <p:txBody>
          <a:bodyPr wrap="square" rtlCol="0">
            <a:spAutoFit/>
          </a:bodyPr>
          <a:lstStyle/>
          <a:p>
            <a:r>
              <a:rPr lang="en-US" sz="3200" b="1" dirty="0">
                <a:solidFill>
                  <a:srgbClr val="1F497D">
                    <a:lumMod val="60000"/>
                    <a:lumOff val="40000"/>
                  </a:srgbClr>
                </a:solidFill>
              </a:rPr>
              <a:t>13 + </a:t>
            </a:r>
            <a:r>
              <a:rPr lang="en-US" sz="3200" b="1" i="1" dirty="0">
                <a:solidFill>
                  <a:srgbClr val="1F497D">
                    <a:lumMod val="60000"/>
                    <a:lumOff val="40000"/>
                  </a:srgbClr>
                </a:solidFill>
              </a:rPr>
              <a:t>v</a:t>
            </a:r>
          </a:p>
          <a:p>
            <a:endParaRPr lang="en-US" b="1" dirty="0">
              <a:solidFill>
                <a:srgbClr val="1F497D">
                  <a:lumMod val="60000"/>
                  <a:lumOff val="40000"/>
                </a:srgbClr>
              </a:solidFill>
            </a:endParaRPr>
          </a:p>
        </p:txBody>
      </p:sp>
      <p:sp>
        <p:nvSpPr>
          <p:cNvPr id="5" name="TextBox 4"/>
          <p:cNvSpPr txBox="1"/>
          <p:nvPr/>
        </p:nvSpPr>
        <p:spPr>
          <a:xfrm>
            <a:off x="5029200" y="2234626"/>
            <a:ext cx="1219200" cy="584775"/>
          </a:xfrm>
          <a:prstGeom prst="rect">
            <a:avLst/>
          </a:prstGeom>
          <a:noFill/>
        </p:spPr>
        <p:txBody>
          <a:bodyPr wrap="square" rtlCol="0">
            <a:spAutoFit/>
          </a:bodyPr>
          <a:lstStyle/>
          <a:p>
            <a:r>
              <a:rPr lang="en-US" sz="3200" b="1" dirty="0">
                <a:solidFill>
                  <a:srgbClr val="FF0000"/>
                </a:solidFill>
              </a:rPr>
              <a:t>3</a:t>
            </a:r>
            <a:r>
              <a:rPr lang="en-US" sz="3200" b="1" i="1" dirty="0">
                <a:solidFill>
                  <a:srgbClr val="FF0000"/>
                </a:solidFill>
              </a:rPr>
              <a:t>d</a:t>
            </a:r>
            <a:endParaRPr lang="en-US" sz="3200" i="1" dirty="0">
              <a:solidFill>
                <a:prstClr val="black"/>
              </a:solidFill>
            </a:endParaRPr>
          </a:p>
        </p:txBody>
      </p:sp>
      <p:sp>
        <p:nvSpPr>
          <p:cNvPr id="6" name="TextBox 5"/>
          <p:cNvSpPr txBox="1"/>
          <p:nvPr/>
        </p:nvSpPr>
        <p:spPr>
          <a:xfrm>
            <a:off x="6934200" y="2768026"/>
            <a:ext cx="1143000" cy="584775"/>
          </a:xfrm>
          <a:prstGeom prst="rect">
            <a:avLst/>
          </a:prstGeom>
          <a:noFill/>
        </p:spPr>
        <p:txBody>
          <a:bodyPr wrap="square" rtlCol="0">
            <a:spAutoFit/>
          </a:bodyPr>
          <a:lstStyle/>
          <a:p>
            <a:r>
              <a:rPr lang="en-US" sz="3200" b="1" i="1" dirty="0">
                <a:solidFill>
                  <a:srgbClr val="00B050"/>
                </a:solidFill>
              </a:rPr>
              <a:t>h</a:t>
            </a:r>
            <a:r>
              <a:rPr lang="en-US" sz="3200" b="1" dirty="0">
                <a:solidFill>
                  <a:srgbClr val="00B050"/>
                </a:solidFill>
              </a:rPr>
              <a:t> - 8</a:t>
            </a:r>
            <a:endParaRPr lang="en-US" sz="3200" dirty="0">
              <a:solidFill>
                <a:prstClr val="black"/>
              </a:solidFill>
            </a:endParaRPr>
          </a:p>
        </p:txBody>
      </p:sp>
      <p:sp>
        <p:nvSpPr>
          <p:cNvPr id="8" name="TextBox 7"/>
          <p:cNvSpPr txBox="1"/>
          <p:nvPr/>
        </p:nvSpPr>
        <p:spPr>
          <a:xfrm>
            <a:off x="5181600" y="3352801"/>
            <a:ext cx="1295400" cy="584775"/>
          </a:xfrm>
          <a:prstGeom prst="rect">
            <a:avLst/>
          </a:prstGeom>
          <a:noFill/>
        </p:spPr>
        <p:txBody>
          <a:bodyPr wrap="square" rtlCol="0">
            <a:spAutoFit/>
          </a:bodyPr>
          <a:lstStyle/>
          <a:p>
            <a:r>
              <a:rPr lang="en-US" sz="3200" b="1" dirty="0">
                <a:solidFill>
                  <a:srgbClr val="FF9900"/>
                </a:solidFill>
              </a:rPr>
              <a:t>23 / </a:t>
            </a:r>
            <a:r>
              <a:rPr lang="en-US" sz="3200" b="1" i="1" dirty="0">
                <a:solidFill>
                  <a:srgbClr val="FF9900"/>
                </a:solidFill>
              </a:rPr>
              <a:t>y</a:t>
            </a:r>
            <a:endParaRPr lang="en-US" sz="3200" i="1" dirty="0">
              <a:solidFill>
                <a:prstClr val="black"/>
              </a:solidFill>
            </a:endParaRPr>
          </a:p>
        </p:txBody>
      </p:sp>
      <p:sp>
        <p:nvSpPr>
          <p:cNvPr id="9" name="TextBox 8"/>
          <p:cNvSpPr txBox="1"/>
          <p:nvPr/>
        </p:nvSpPr>
        <p:spPr>
          <a:xfrm>
            <a:off x="7239000" y="3886201"/>
            <a:ext cx="1219200" cy="584775"/>
          </a:xfrm>
          <a:prstGeom prst="rect">
            <a:avLst/>
          </a:prstGeom>
          <a:noFill/>
        </p:spPr>
        <p:txBody>
          <a:bodyPr wrap="square" rtlCol="0">
            <a:spAutoFit/>
          </a:bodyPr>
          <a:lstStyle/>
          <a:p>
            <a:r>
              <a:rPr lang="en-US" sz="3200" b="1" i="1" dirty="0">
                <a:solidFill>
                  <a:srgbClr val="7030A0"/>
                </a:solidFill>
              </a:rPr>
              <a:t>s</a:t>
            </a:r>
            <a:r>
              <a:rPr lang="en-US" sz="3200" b="1" dirty="0">
                <a:solidFill>
                  <a:srgbClr val="7030A0"/>
                </a:solidFill>
              </a:rPr>
              <a:t> - 18</a:t>
            </a:r>
            <a:endParaRPr lang="en-US" sz="3200" dirty="0">
              <a:solidFill>
                <a:prstClr val="black"/>
              </a:solidFill>
            </a:endParaRPr>
          </a:p>
        </p:txBody>
      </p:sp>
    </p:spTree>
    <p:extLst>
      <p:ext uri="{BB962C8B-B14F-4D97-AF65-F5344CB8AC3E}">
        <p14:creationId xmlns:p14="http://schemas.microsoft.com/office/powerpoint/2010/main" val="100495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dotGrid">
          <a:fgClr>
            <a:schemeClr val="accent6">
              <a:lumMod val="60000"/>
              <a:lumOff val="40000"/>
            </a:schemeClr>
          </a:fgClr>
          <a:bgClr>
            <a:schemeClr val="bg1">
              <a:lumMod val="95000"/>
            </a:schemeClr>
          </a:bgClr>
        </a:patt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38200" y="122238"/>
            <a:ext cx="10515600" cy="1325563"/>
          </a:xfrm>
          <a:pattFill prst="weave">
            <a:fgClr>
              <a:schemeClr val="accent1"/>
            </a:fgClr>
            <a:bgClr>
              <a:schemeClr val="accent4">
                <a:lumMod val="20000"/>
                <a:lumOff val="80000"/>
              </a:schemeClr>
            </a:bgClr>
          </a:pattFill>
        </p:spPr>
        <p:txBody>
          <a:bodyPr/>
          <a:lstStyle/>
          <a:p>
            <a:pPr algn="ctr" eaLnBrk="1" hangingPunct="1"/>
            <a:r>
              <a:rPr lang="en-US" u="sng">
                <a:latin typeface="Comic Sans MS" charset="0"/>
              </a:rPr>
              <a:t>Instructor Information</a:t>
            </a:r>
          </a:p>
        </p:txBody>
      </p:sp>
      <p:sp>
        <p:nvSpPr>
          <p:cNvPr id="3075" name="Rectangle 3"/>
          <p:cNvSpPr>
            <a:spLocks noGrp="1" noChangeArrowheads="1"/>
          </p:cNvSpPr>
          <p:nvPr>
            <p:ph type="body" idx="1"/>
          </p:nvPr>
        </p:nvSpPr>
        <p:spPr/>
        <p:txBody>
          <a:bodyPr/>
          <a:lstStyle/>
          <a:p>
            <a:pPr eaLnBrk="1" hangingPunct="1">
              <a:buFontTx/>
              <a:buNone/>
            </a:pPr>
            <a:r>
              <a:rPr lang="en-US" dirty="0">
                <a:latin typeface="Comic Sans MS" charset="0"/>
              </a:rPr>
              <a:t>Email: </a:t>
            </a:r>
            <a:r>
              <a:rPr lang="en-US" u="sng" dirty="0" smtClean="0">
                <a:latin typeface="Comic Sans MS" charset="0"/>
              </a:rPr>
              <a:t>koperry@wcpss.net</a:t>
            </a:r>
            <a:endParaRPr lang="en-US" u="sng" dirty="0">
              <a:latin typeface="Comic Sans MS" charset="0"/>
            </a:endParaRPr>
          </a:p>
          <a:p>
            <a:pPr eaLnBrk="1" hangingPunct="1">
              <a:buFontTx/>
              <a:buNone/>
            </a:pPr>
            <a:endParaRPr lang="en-US" dirty="0">
              <a:latin typeface="Comic Sans MS" charset="0"/>
            </a:endParaRPr>
          </a:p>
          <a:p>
            <a:pPr eaLnBrk="1" hangingPunct="1">
              <a:buFontTx/>
              <a:buNone/>
            </a:pPr>
            <a:r>
              <a:rPr lang="en-US" dirty="0">
                <a:latin typeface="Comic Sans MS" charset="0"/>
              </a:rPr>
              <a:t>Website:  This is important!!</a:t>
            </a:r>
          </a:p>
          <a:p>
            <a:pPr eaLnBrk="1" hangingPunct="1">
              <a:buFontTx/>
              <a:buNone/>
            </a:pPr>
            <a:r>
              <a:rPr lang="en-US" dirty="0">
                <a:latin typeface="Comic Sans MS" charset="0"/>
                <a:hlinkClick r:id="rId2" action="ppaction://hlinkfile"/>
              </a:rPr>
              <a:t>m</a:t>
            </a:r>
            <a:r>
              <a:rPr lang="en-US" dirty="0" smtClean="0">
                <a:latin typeface="Comic Sans MS" charset="0"/>
                <a:hlinkClick r:id="rId2" action="ppaction://hlinkfile"/>
              </a:rPr>
              <a:t>skoverton.weebly.com </a:t>
            </a:r>
            <a:r>
              <a:rPr lang="en-US" dirty="0" smtClean="0">
                <a:latin typeface="Comic Sans MS" charset="0"/>
              </a:rPr>
              <a:t>(see welcome letter) </a:t>
            </a:r>
            <a:endParaRPr lang="en-US" dirty="0">
              <a:latin typeface="Comic Sans MS" charset="0"/>
            </a:endParaRPr>
          </a:p>
          <a:p>
            <a:pPr eaLnBrk="1" hangingPunct="1">
              <a:buFontTx/>
              <a:buNone/>
            </a:pPr>
            <a:endParaRPr lang="en-US" dirty="0">
              <a:latin typeface="Comic Sans MS" charset="0"/>
            </a:endParaRPr>
          </a:p>
          <a:p>
            <a:pPr eaLnBrk="1" hangingPunct="1">
              <a:buFontTx/>
              <a:buNone/>
            </a:pPr>
            <a:r>
              <a:rPr lang="en-US" dirty="0">
                <a:latin typeface="Comic Sans MS" charset="0"/>
              </a:rPr>
              <a:t>Please allow 48 hours to respond to email.</a:t>
            </a:r>
          </a:p>
          <a:p>
            <a:pPr eaLnBrk="1" hangingPunct="1">
              <a:buFontTx/>
              <a:buNone/>
            </a:pPr>
            <a:r>
              <a:rPr lang="en-US" dirty="0">
                <a:latin typeface="Comic Sans MS" charset="0"/>
              </a:rPr>
              <a:t>If you email me, </a:t>
            </a:r>
            <a:r>
              <a:rPr lang="en-US" u="sng" dirty="0">
                <a:latin typeface="Comic Sans MS" charset="0"/>
              </a:rPr>
              <a:t>it must be from a wake county email address</a:t>
            </a:r>
            <a:r>
              <a:rPr lang="en-US" u="sng" dirty="0" smtClean="0">
                <a:latin typeface="Comic Sans MS" charset="0"/>
              </a:rPr>
              <a:t>.</a:t>
            </a:r>
            <a:r>
              <a:rPr lang="en-US" dirty="0" smtClean="0">
                <a:latin typeface="Comic Sans MS" charset="0"/>
              </a:rPr>
              <a:t> Otherwise, I cannot respond!</a:t>
            </a:r>
            <a:endParaRPr lang="en-US" u="sng" dirty="0">
              <a:latin typeface="Comic Sans MS" charset="0"/>
            </a:endParaRPr>
          </a:p>
        </p:txBody>
      </p:sp>
      <p:pic>
        <p:nvPicPr>
          <p:cNvPr id="3076" name="Picture 4" descr="MCj04421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7072" y="1639530"/>
            <a:ext cx="14763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754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you try!!</a:t>
            </a:r>
            <a:endParaRPr lang="en-US" dirty="0"/>
          </a:p>
        </p:txBody>
      </p:sp>
      <p:sp>
        <p:nvSpPr>
          <p:cNvPr id="3" name="Content Placeholder 2"/>
          <p:cNvSpPr>
            <a:spLocks noGrp="1"/>
          </p:cNvSpPr>
          <p:nvPr>
            <p:ph idx="1"/>
          </p:nvPr>
        </p:nvSpPr>
        <p:spPr>
          <a:xfrm>
            <a:off x="1524000" y="1600201"/>
            <a:ext cx="9144000" cy="4525963"/>
          </a:xfrm>
        </p:spPr>
        <p:txBody>
          <a:bodyPr>
            <a:normAutofit/>
          </a:bodyPr>
          <a:lstStyle/>
          <a:p>
            <a:pPr marL="514350" indent="-514350">
              <a:buFont typeface="+mj-lt"/>
              <a:buAutoNum type="arabicPeriod"/>
            </a:pPr>
            <a:r>
              <a:rPr lang="en-US" sz="3100" dirty="0"/>
              <a:t>The quotient of </a:t>
            </a:r>
            <a:r>
              <a:rPr lang="en-US" sz="3100" i="1" dirty="0"/>
              <a:t>n</a:t>
            </a:r>
            <a:r>
              <a:rPr lang="en-US" sz="3100" dirty="0"/>
              <a:t> and 12</a:t>
            </a:r>
          </a:p>
          <a:p>
            <a:pPr marL="514350" indent="-514350">
              <a:buFont typeface="+mj-lt"/>
              <a:buAutoNum type="arabicPeriod"/>
            </a:pPr>
            <a:r>
              <a:rPr lang="en-US" sz="3100" dirty="0"/>
              <a:t>8 less than 25 multiplied by a number </a:t>
            </a:r>
            <a:r>
              <a:rPr lang="en-US" sz="3100" i="1" dirty="0"/>
              <a:t>q</a:t>
            </a:r>
          </a:p>
          <a:p>
            <a:pPr marL="514350" indent="-514350">
              <a:buFont typeface="+mj-lt"/>
              <a:buAutoNum type="arabicPeriod"/>
            </a:pPr>
            <a:r>
              <a:rPr lang="en-US" sz="3100" dirty="0"/>
              <a:t>3 more than the difference of 20 and a number </a:t>
            </a:r>
            <a:r>
              <a:rPr lang="en-US" sz="3100" i="1" dirty="0"/>
              <a:t>m</a:t>
            </a:r>
          </a:p>
          <a:p>
            <a:pPr marL="514350" indent="-514350">
              <a:buFont typeface="+mj-lt"/>
              <a:buAutoNum type="arabicPeriod"/>
            </a:pPr>
            <a:r>
              <a:rPr lang="en-US" sz="3100" dirty="0"/>
              <a:t>10 plus a number </a:t>
            </a:r>
            <a:r>
              <a:rPr lang="en-US" sz="3100" i="1" dirty="0"/>
              <a:t>s </a:t>
            </a:r>
            <a:r>
              <a:rPr lang="en-US" sz="3100" dirty="0"/>
              <a:t>times 5</a:t>
            </a:r>
          </a:p>
          <a:p>
            <a:pPr marL="514350" indent="-514350">
              <a:buFont typeface="+mj-lt"/>
              <a:buAutoNum type="arabicPeriod"/>
            </a:pPr>
            <a:r>
              <a:rPr lang="en-US" sz="3100" dirty="0"/>
              <a:t>10 less than the quantity </a:t>
            </a:r>
            <a:r>
              <a:rPr lang="en-US" sz="3100" i="1" dirty="0"/>
              <a:t>j</a:t>
            </a:r>
            <a:r>
              <a:rPr lang="en-US" sz="3100" dirty="0"/>
              <a:t> multiplied by 44</a:t>
            </a:r>
          </a:p>
          <a:p>
            <a:pPr>
              <a:buNone/>
            </a:pPr>
            <a:endParaRPr lang="en-US" sz="3100" dirty="0"/>
          </a:p>
          <a:p>
            <a:pPr>
              <a:buNone/>
            </a:pPr>
            <a:r>
              <a:rPr lang="en-US" sz="3100" u="sng" dirty="0">
                <a:solidFill>
                  <a:srgbClr val="FF0000"/>
                </a:solidFill>
              </a:rPr>
              <a:t>Challenge</a:t>
            </a:r>
            <a:r>
              <a:rPr lang="en-US" sz="3100" dirty="0"/>
              <a:t>: 5 less than the quotient of a number and 16</a:t>
            </a:r>
          </a:p>
          <a:p>
            <a:endParaRPr lang="en-US" dirty="0"/>
          </a:p>
        </p:txBody>
      </p:sp>
      <p:pic>
        <p:nvPicPr>
          <p:cNvPr id="5122" name="Picture 2" descr="http://uploads.ronitbaras.com/2009/01/clip-image002.gif"/>
          <p:cNvPicPr>
            <a:picLocks noChangeAspect="1" noChangeArrowheads="1"/>
          </p:cNvPicPr>
          <p:nvPr/>
        </p:nvPicPr>
        <p:blipFill>
          <a:blip r:embed="rId5" cstate="print"/>
          <a:srcRect/>
          <a:stretch>
            <a:fillRect/>
          </a:stretch>
        </p:blipFill>
        <p:spPr bwMode="auto">
          <a:xfrm>
            <a:off x="3124200" y="228600"/>
            <a:ext cx="838200" cy="1325780"/>
          </a:xfrm>
          <a:prstGeom prst="rect">
            <a:avLst/>
          </a:prstGeom>
          <a:noFill/>
        </p:spPr>
      </p:pic>
      <p:pic>
        <p:nvPicPr>
          <p:cNvPr id="16"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669670" y="1296145"/>
            <a:ext cx="244475" cy="244475"/>
          </a:xfrm>
          <a:prstGeom prst="rect">
            <a:avLst/>
          </a:prstGeom>
        </p:spPr>
      </p:pic>
      <p:sp>
        <p:nvSpPr>
          <p:cNvPr id="17" name="Oval 16"/>
          <p:cNvSpPr/>
          <p:nvPr/>
        </p:nvSpPr>
        <p:spPr>
          <a:xfrm>
            <a:off x="8534400" y="50405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8" name="Oval 17"/>
          <p:cNvSpPr/>
          <p:nvPr/>
        </p:nvSpPr>
        <p:spPr>
          <a:xfrm>
            <a:off x="8534400" y="50405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9" name="TextBox 18"/>
          <p:cNvSpPr txBox="1"/>
          <p:nvPr/>
        </p:nvSpPr>
        <p:spPr>
          <a:xfrm>
            <a:off x="8849486" y="1"/>
            <a:ext cx="1422056" cy="461665"/>
          </a:xfrm>
          <a:prstGeom prst="rect">
            <a:avLst/>
          </a:prstGeom>
          <a:noFill/>
        </p:spPr>
        <p:txBody>
          <a:bodyPr wrap="none" rtlCol="0">
            <a:spAutoFit/>
          </a:bodyPr>
          <a:lstStyle/>
          <a:p>
            <a:pPr algn="ctr"/>
            <a:r>
              <a:rPr lang="en-GB" sz="2400" dirty="0">
                <a:solidFill>
                  <a:prstClr val="black"/>
                </a:solidFill>
              </a:rPr>
              <a:t>3 minutes</a:t>
            </a:r>
          </a:p>
        </p:txBody>
      </p:sp>
    </p:spTree>
    <p:extLst>
      <p:ext uri="{BB962C8B-B14F-4D97-AF65-F5344CB8AC3E}">
        <p14:creationId xmlns:p14="http://schemas.microsoft.com/office/powerpoint/2010/main" val="18292812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80000"/>
                                        <p:tgtEl>
                                          <p:spTgt spid="18"/>
                                        </p:tgtEl>
                                      </p:cBhvr>
                                    </p:animEffect>
                                  </p:childTnLst>
                                </p:cTn>
                              </p:par>
                            </p:childTnLst>
                          </p:cTn>
                        </p:par>
                        <p:par>
                          <p:cTn id="8" fill="hold">
                            <p:stCondLst>
                              <p:cond delay="180000"/>
                            </p:stCondLst>
                            <p:childTnLst>
                              <p:par>
                                <p:cTn id="9" presetID="1" presetClass="mediacall" presetSubtype="0" fill="hold" nodeType="afterEffect">
                                  <p:stCondLst>
                                    <p:cond delay="0"/>
                                  </p:stCondLst>
                                  <p:childTnLst>
                                    <p:cmd type="call" cmd="playFrom(0.0)">
                                      <p:cBhvr>
                                        <p:cTn id="10" dur="2178" fill="hold"/>
                                        <p:tgtEl>
                                          <p:spTgt spid="16"/>
                                        </p:tgtEl>
                                      </p:cBhvr>
                                    </p:cmd>
                                  </p:childTnLst>
                                </p:cTn>
                              </p:par>
                            </p:childTnLst>
                          </p:cTn>
                        </p:par>
                      </p:childTnLst>
                    </p:cTn>
                  </p:par>
                </p:childTnLst>
              </p:cTn>
              <p:nextCondLst>
                <p:cond evt="onClick" delay="0">
                  <p:tgtEl>
                    <p:spTgt spid="17"/>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Simplifying Expressions</a:t>
            </a:r>
            <a:endParaRPr lang="en-US" dirty="0"/>
          </a:p>
        </p:txBody>
      </p:sp>
      <p:sp>
        <p:nvSpPr>
          <p:cNvPr id="16" name="Rectangle 15"/>
          <p:cNvSpPr/>
          <p:nvPr/>
        </p:nvSpPr>
        <p:spPr>
          <a:xfrm>
            <a:off x="2133600" y="1524000"/>
            <a:ext cx="7924800" cy="1631216"/>
          </a:xfrm>
          <a:prstGeom prst="rect">
            <a:avLst/>
          </a:prstGeom>
        </p:spPr>
        <p:txBody>
          <a:bodyPr wrap="square">
            <a:spAutoFit/>
          </a:bodyPr>
          <a:lstStyle/>
          <a:p>
            <a:pPr indent="-457200"/>
            <a:r>
              <a:rPr lang="en-US" sz="3000" u="sng" dirty="0">
                <a:solidFill>
                  <a:prstClr val="black"/>
                </a:solidFill>
              </a:rPr>
              <a:t>Goal</a:t>
            </a:r>
            <a:r>
              <a:rPr lang="en-US" sz="3000" dirty="0">
                <a:solidFill>
                  <a:prstClr val="black"/>
                </a:solidFill>
              </a:rPr>
              <a:t>: Combine all </a:t>
            </a:r>
            <a:r>
              <a:rPr lang="en-US" sz="3000" dirty="0">
                <a:solidFill>
                  <a:srgbClr val="7030A0"/>
                </a:solidFill>
              </a:rPr>
              <a:t>like terms </a:t>
            </a:r>
            <a:r>
              <a:rPr lang="en-US" sz="3000" dirty="0">
                <a:solidFill>
                  <a:prstClr val="black"/>
                </a:solidFill>
              </a:rPr>
              <a:t>(terms that have the  same variable and degree/exponent)</a:t>
            </a:r>
          </a:p>
          <a:p>
            <a:pPr indent="-457200"/>
            <a:r>
              <a:rPr lang="en-US" sz="2000" dirty="0">
                <a:solidFill>
                  <a:srgbClr val="FF0000"/>
                </a:solidFill>
              </a:rPr>
              <a:t>**Always leave simplified expression in standard form with the exponents decreasing in power from left to right</a:t>
            </a:r>
          </a:p>
        </p:txBody>
      </p:sp>
      <p:sp>
        <p:nvSpPr>
          <p:cNvPr id="17" name="TextBox 16"/>
          <p:cNvSpPr txBox="1"/>
          <p:nvPr/>
        </p:nvSpPr>
        <p:spPr>
          <a:xfrm>
            <a:off x="2362200" y="3429001"/>
            <a:ext cx="1905000" cy="830997"/>
          </a:xfrm>
          <a:prstGeom prst="rect">
            <a:avLst/>
          </a:prstGeom>
          <a:noFill/>
        </p:spPr>
        <p:txBody>
          <a:bodyPr wrap="square" rtlCol="0">
            <a:spAutoFit/>
          </a:bodyPr>
          <a:lstStyle/>
          <a:p>
            <a:r>
              <a:rPr lang="en-US" sz="3000" dirty="0">
                <a:solidFill>
                  <a:prstClr val="black"/>
                </a:solidFill>
              </a:rPr>
              <a:t>Example:</a:t>
            </a:r>
          </a:p>
          <a:p>
            <a:endParaRPr lang="en-US" dirty="0">
              <a:solidFill>
                <a:prstClr val="black"/>
              </a:solidFill>
            </a:endParaRPr>
          </a:p>
        </p:txBody>
      </p:sp>
      <p:pic>
        <p:nvPicPr>
          <p:cNvPr id="18436" name="Picture 4"/>
          <p:cNvPicPr>
            <a:picLocks noChangeAspect="1" noChangeArrowheads="1"/>
          </p:cNvPicPr>
          <p:nvPr/>
        </p:nvPicPr>
        <p:blipFill>
          <a:blip r:embed="rId2" cstate="print"/>
          <a:srcRect l="50952" t="21875" r="11567" b="71875"/>
          <a:stretch>
            <a:fillRect/>
          </a:stretch>
        </p:blipFill>
        <p:spPr bwMode="auto">
          <a:xfrm>
            <a:off x="2971800" y="4038600"/>
            <a:ext cx="6502400" cy="609600"/>
          </a:xfrm>
          <a:prstGeom prst="rect">
            <a:avLst/>
          </a:prstGeom>
          <a:noFill/>
          <a:ln w="9525">
            <a:noFill/>
            <a:miter lim="800000"/>
            <a:headEnd/>
            <a:tailEnd/>
          </a:ln>
        </p:spPr>
      </p:pic>
      <p:sp>
        <p:nvSpPr>
          <p:cNvPr id="22" name="Oval 21"/>
          <p:cNvSpPr/>
          <p:nvPr/>
        </p:nvSpPr>
        <p:spPr>
          <a:xfrm>
            <a:off x="6248400" y="4114800"/>
            <a:ext cx="6858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3" name="Oval 22"/>
          <p:cNvSpPr/>
          <p:nvPr/>
        </p:nvSpPr>
        <p:spPr>
          <a:xfrm>
            <a:off x="2971800" y="4114800"/>
            <a:ext cx="6858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8438" name="Rectangle 6"/>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8437"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52801" y="5105400"/>
            <a:ext cx="719015" cy="609600"/>
          </a:xfrm>
          <a:prstGeom prst="rect">
            <a:avLst/>
          </a:prstGeom>
          <a:noFill/>
        </p:spPr>
      </p:pic>
      <p:sp>
        <p:nvSpPr>
          <p:cNvPr id="18439" name="Rectangle 7"/>
          <p:cNvSpPr>
            <a:spLocks noChangeArrowheads="1"/>
          </p:cNvSpPr>
          <p:nvPr/>
        </p:nvSpPr>
        <p:spPr bwMode="auto">
          <a:xfrm>
            <a:off x="1524001" y="1244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27" name="Isosceles Triangle 26"/>
          <p:cNvSpPr/>
          <p:nvPr/>
        </p:nvSpPr>
        <p:spPr>
          <a:xfrm>
            <a:off x="5257800" y="3962400"/>
            <a:ext cx="1219200" cy="685800"/>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441" name="Rectangle 9"/>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8442" name="Rectangle 10"/>
          <p:cNvSpPr>
            <a:spLocks noChangeArrowheads="1"/>
          </p:cNvSpPr>
          <p:nvPr/>
        </p:nvSpPr>
        <p:spPr bwMode="auto">
          <a:xfrm>
            <a:off x="1524001" y="1244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18444" name="Rectangle 1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8443" name="Picture 1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038600" y="5105400"/>
            <a:ext cx="1047262" cy="609600"/>
          </a:xfrm>
          <a:prstGeom prst="rect">
            <a:avLst/>
          </a:prstGeom>
          <a:noFill/>
        </p:spPr>
      </p:pic>
      <p:sp>
        <p:nvSpPr>
          <p:cNvPr id="18445" name="Rectangle 13"/>
          <p:cNvSpPr>
            <a:spLocks noChangeArrowheads="1"/>
          </p:cNvSpPr>
          <p:nvPr/>
        </p:nvSpPr>
        <p:spPr bwMode="auto">
          <a:xfrm>
            <a:off x="1524001" y="1244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35" name="Rectangle 34"/>
          <p:cNvSpPr/>
          <p:nvPr/>
        </p:nvSpPr>
        <p:spPr>
          <a:xfrm>
            <a:off x="3657600" y="4191000"/>
            <a:ext cx="914400" cy="457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6934200" y="4191000"/>
            <a:ext cx="914400" cy="457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447" name="Rectangle 1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8446"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029200" y="5105401"/>
            <a:ext cx="1066800" cy="620973"/>
          </a:xfrm>
          <a:prstGeom prst="rect">
            <a:avLst/>
          </a:prstGeom>
          <a:noFill/>
        </p:spPr>
      </p:pic>
      <p:sp>
        <p:nvSpPr>
          <p:cNvPr id="18448" name="Rectangle 16"/>
          <p:cNvSpPr>
            <a:spLocks noChangeArrowheads="1"/>
          </p:cNvSpPr>
          <p:nvPr/>
        </p:nvSpPr>
        <p:spPr bwMode="auto">
          <a:xfrm>
            <a:off x="1524001" y="1244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40" name="Diamond 39"/>
          <p:cNvSpPr/>
          <p:nvPr/>
        </p:nvSpPr>
        <p:spPr>
          <a:xfrm>
            <a:off x="4572000" y="4038600"/>
            <a:ext cx="762000" cy="762000"/>
          </a:xfrm>
          <a:prstGeom prst="diamond">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Diamond 40"/>
          <p:cNvSpPr/>
          <p:nvPr/>
        </p:nvSpPr>
        <p:spPr>
          <a:xfrm>
            <a:off x="7848600" y="4038600"/>
            <a:ext cx="762000" cy="762000"/>
          </a:xfrm>
          <a:prstGeom prst="diamond">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450" name="Rectangle 18"/>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8449" name="Picture 1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096000" y="5105400"/>
            <a:ext cx="866274" cy="609600"/>
          </a:xfrm>
          <a:prstGeom prst="rect">
            <a:avLst/>
          </a:prstGeom>
          <a:noFill/>
        </p:spPr>
      </p:pic>
      <p:sp>
        <p:nvSpPr>
          <p:cNvPr id="18451" name="Rectangle 19"/>
          <p:cNvSpPr>
            <a:spLocks noChangeArrowheads="1"/>
          </p:cNvSpPr>
          <p:nvPr/>
        </p:nvSpPr>
        <p:spPr bwMode="auto">
          <a:xfrm>
            <a:off x="1524001" y="1225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45" name="Trapezoid 44"/>
          <p:cNvSpPr/>
          <p:nvPr/>
        </p:nvSpPr>
        <p:spPr>
          <a:xfrm>
            <a:off x="8458200" y="4038600"/>
            <a:ext cx="1066800" cy="685800"/>
          </a:xfrm>
          <a:prstGeom prst="trapezoid">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453" name="Rectangle 21"/>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8452" name="Picture 2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10401" y="5105400"/>
            <a:ext cx="874295" cy="609600"/>
          </a:xfrm>
          <a:prstGeom prst="rect">
            <a:avLst/>
          </a:prstGeom>
          <a:noFill/>
        </p:spPr>
      </p:pic>
      <p:sp>
        <p:nvSpPr>
          <p:cNvPr id="18454" name="Rectangle 22"/>
          <p:cNvSpPr>
            <a:spLocks noChangeArrowheads="1"/>
          </p:cNvSpPr>
          <p:nvPr/>
        </p:nvSpPr>
        <p:spPr bwMode="auto">
          <a:xfrm>
            <a:off x="1524001" y="1225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53" name="Bent-Up Arrow 52"/>
          <p:cNvSpPr/>
          <p:nvPr/>
        </p:nvSpPr>
        <p:spPr>
          <a:xfrm rot="5400000">
            <a:off x="5448300" y="5981700"/>
            <a:ext cx="609600" cy="533400"/>
          </a:xfrm>
          <a:prstGeom prst="ben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Oval 53"/>
          <p:cNvSpPr/>
          <p:nvPr/>
        </p:nvSpPr>
        <p:spPr>
          <a:xfrm>
            <a:off x="2667000" y="4953000"/>
            <a:ext cx="58674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TextBox 54"/>
          <p:cNvSpPr txBox="1"/>
          <p:nvPr/>
        </p:nvSpPr>
        <p:spPr>
          <a:xfrm>
            <a:off x="6248400" y="6229290"/>
            <a:ext cx="3581400" cy="400110"/>
          </a:xfrm>
          <a:prstGeom prst="rect">
            <a:avLst/>
          </a:prstGeom>
          <a:noFill/>
        </p:spPr>
        <p:txBody>
          <a:bodyPr wrap="square" rtlCol="0">
            <a:spAutoFit/>
          </a:bodyPr>
          <a:lstStyle/>
          <a:p>
            <a:r>
              <a:rPr lang="en-US" sz="2000" dirty="0">
                <a:solidFill>
                  <a:prstClr val="black"/>
                </a:solidFill>
              </a:rPr>
              <a:t>Final Simplified Expression</a:t>
            </a:r>
          </a:p>
        </p:txBody>
      </p:sp>
    </p:spTree>
    <p:extLst>
      <p:ext uri="{BB962C8B-B14F-4D97-AF65-F5344CB8AC3E}">
        <p14:creationId xmlns:p14="http://schemas.microsoft.com/office/powerpoint/2010/main" val="33931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8437"/>
                                        </p:tgtEl>
                                        <p:attrNameLst>
                                          <p:attrName>style.visibility</p:attrName>
                                        </p:attrNameLst>
                                      </p:cBhvr>
                                      <p:to>
                                        <p:strVal val="visible"/>
                                      </p:to>
                                    </p:set>
                                    <p:animEffect transition="in" filter="dissolve">
                                      <p:cBhvr>
                                        <p:cTn id="21" dur="500"/>
                                        <p:tgtEl>
                                          <p:spTgt spid="1843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dissolv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8443"/>
                                        </p:tgtEl>
                                        <p:attrNameLst>
                                          <p:attrName>style.visibility</p:attrName>
                                        </p:attrNameLst>
                                      </p:cBhvr>
                                      <p:to>
                                        <p:strVal val="visible"/>
                                      </p:to>
                                    </p:set>
                                    <p:animEffect transition="in" filter="dissolve">
                                      <p:cBhvr>
                                        <p:cTn id="31" dur="500"/>
                                        <p:tgtEl>
                                          <p:spTgt spid="1844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dissolve">
                                      <p:cBhvr>
                                        <p:cTn id="36" dur="500"/>
                                        <p:tgtEl>
                                          <p:spTgt spid="35"/>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dissolve">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8446"/>
                                        </p:tgtEl>
                                        <p:attrNameLst>
                                          <p:attrName>style.visibility</p:attrName>
                                        </p:attrNameLst>
                                      </p:cBhvr>
                                      <p:to>
                                        <p:strVal val="visible"/>
                                      </p:to>
                                    </p:set>
                                    <p:animEffect transition="in" filter="dissolve">
                                      <p:cBhvr>
                                        <p:cTn id="44" dur="500"/>
                                        <p:tgtEl>
                                          <p:spTgt spid="18446"/>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dissolve">
                                      <p:cBhvr>
                                        <p:cTn id="49" dur="500"/>
                                        <p:tgtEl>
                                          <p:spTgt spid="40"/>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dissolv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8449"/>
                                        </p:tgtEl>
                                        <p:attrNameLst>
                                          <p:attrName>style.visibility</p:attrName>
                                        </p:attrNameLst>
                                      </p:cBhvr>
                                      <p:to>
                                        <p:strVal val="visible"/>
                                      </p:to>
                                    </p:set>
                                    <p:animEffect transition="in" filter="dissolve">
                                      <p:cBhvr>
                                        <p:cTn id="57" dur="500"/>
                                        <p:tgtEl>
                                          <p:spTgt spid="1844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dissolve">
                                      <p:cBhvr>
                                        <p:cTn id="62" dur="500"/>
                                        <p:tgtEl>
                                          <p:spTgt spid="45"/>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18452"/>
                                        </p:tgtEl>
                                        <p:attrNameLst>
                                          <p:attrName>style.visibility</p:attrName>
                                        </p:attrNameLst>
                                      </p:cBhvr>
                                      <p:to>
                                        <p:strVal val="visible"/>
                                      </p:to>
                                    </p:set>
                                    <p:animEffect transition="in" filter="dissolve">
                                      <p:cBhvr>
                                        <p:cTn id="67" dur="500"/>
                                        <p:tgtEl>
                                          <p:spTgt spid="18452"/>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dissolve">
                                      <p:cBhvr>
                                        <p:cTn id="72" dur="500"/>
                                        <p:tgtEl>
                                          <p:spTgt spid="54"/>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dissolve">
                                      <p:cBhvr>
                                        <p:cTn id="75" dur="500"/>
                                        <p:tgtEl>
                                          <p:spTgt spid="53"/>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dissolve">
                                      <p:cBhvr>
                                        <p:cTn id="7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animBg="1"/>
      <p:bldP spid="23" grpId="0" animBg="1"/>
      <p:bldP spid="27" grpId="0" animBg="1"/>
      <p:bldP spid="35" grpId="0" animBg="1"/>
      <p:bldP spid="36" grpId="0" animBg="1"/>
      <p:bldP spid="40" grpId="0" animBg="1"/>
      <p:bldP spid="41" grpId="0" animBg="1"/>
      <p:bldP spid="45" grpId="0" animBg="1"/>
      <p:bldP spid="53" grpId="0" animBg="1"/>
      <p:bldP spid="54" grpId="0" animBg="1"/>
      <p:bldP spid="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some with your partner </a:t>
            </a:r>
            <a:r>
              <a:rPr lang="en-US" dirty="0" smtClean="0">
                <a:sym typeface="Wingdings" pitchFamily="2" charset="2"/>
              </a:rPr>
              <a:t></a:t>
            </a:r>
            <a:endParaRPr lang="en-US" dirty="0"/>
          </a:p>
        </p:txBody>
      </p:sp>
      <p:sp>
        <p:nvSpPr>
          <p:cNvPr id="3" name="Content Placeholder 2"/>
          <p:cNvSpPr>
            <a:spLocks noGrp="1"/>
          </p:cNvSpPr>
          <p:nvPr>
            <p:ph idx="1"/>
          </p:nvPr>
        </p:nvSpPr>
        <p:spPr>
          <a:xfrm>
            <a:off x="2057400" y="1676401"/>
            <a:ext cx="8153400" cy="2666999"/>
          </a:xfrm>
        </p:spPr>
        <p:txBody>
          <a:bodyPr numCol="1">
            <a:noAutofit/>
          </a:bodyPr>
          <a:lstStyle/>
          <a:p>
            <a:pPr marL="514350" indent="-514350">
              <a:buFont typeface="+mj-lt"/>
              <a:buAutoNum type="arabicPeriod"/>
            </a:pPr>
            <a:r>
              <a:rPr lang="en-US" sz="3400" dirty="0"/>
              <a:t> </a:t>
            </a:r>
          </a:p>
          <a:p>
            <a:pPr marL="514350" indent="-514350">
              <a:buFont typeface="+mj-lt"/>
              <a:buAutoNum type="arabicPeriod"/>
            </a:pPr>
            <a:r>
              <a:rPr lang="en-US" sz="3400" dirty="0"/>
              <a:t> </a:t>
            </a:r>
            <a:endParaRPr lang="en-US" sz="3400" dirty="0"/>
          </a:p>
          <a:p>
            <a:pPr marL="514350" indent="-514350">
              <a:buFont typeface="+mj-lt"/>
              <a:buAutoNum type="arabicPeriod"/>
            </a:pPr>
            <a:r>
              <a:rPr lang="en-US" sz="3400" dirty="0"/>
              <a:t> </a:t>
            </a:r>
          </a:p>
          <a:p>
            <a:pPr marL="514350" indent="-514350">
              <a:buFont typeface="+mj-lt"/>
              <a:buAutoNum type="arabicPeriod"/>
            </a:pPr>
            <a:r>
              <a:rPr lang="en-US" sz="3400" dirty="0"/>
              <a:t> </a:t>
            </a:r>
            <a:endParaRPr lang="en-US" sz="3400" dirty="0"/>
          </a:p>
          <a:p>
            <a:pPr marL="514350" indent="-514350">
              <a:buFont typeface="+mj-lt"/>
              <a:buAutoNum type="arabicPeriod"/>
            </a:pPr>
            <a:r>
              <a:rPr lang="en-US" sz="3400" dirty="0"/>
              <a:t> </a:t>
            </a:r>
            <a:endParaRPr lang="en-US" sz="3400" dirty="0"/>
          </a:p>
          <a:p>
            <a:pPr marL="514350" indent="-514350">
              <a:buFont typeface="+mj-lt"/>
              <a:buAutoNum type="arabicPeriod"/>
            </a:pPr>
            <a:r>
              <a:rPr lang="en-US" sz="3400" dirty="0"/>
              <a:t> </a:t>
            </a:r>
            <a:r>
              <a:rPr lang="en-US" sz="3400" dirty="0"/>
              <a:t> </a:t>
            </a:r>
            <a:endParaRPr lang="en-US" sz="3400" dirty="0"/>
          </a:p>
        </p:txBody>
      </p:sp>
      <p:pic>
        <p:nvPicPr>
          <p:cNvPr id="21506" name="Picture 2"/>
          <p:cNvPicPr>
            <a:picLocks noChangeAspect="1" noChangeArrowheads="1"/>
          </p:cNvPicPr>
          <p:nvPr/>
        </p:nvPicPr>
        <p:blipFill>
          <a:blip r:embed="rId3" cstate="print"/>
          <a:srcRect l="12884" t="20833" r="26208" b="9375"/>
          <a:stretch>
            <a:fillRect/>
          </a:stretch>
        </p:blipFill>
        <p:spPr bwMode="auto">
          <a:xfrm>
            <a:off x="2514600" y="1752600"/>
            <a:ext cx="5677468" cy="3657600"/>
          </a:xfrm>
          <a:prstGeom prst="rect">
            <a:avLst/>
          </a:prstGeom>
          <a:noFill/>
          <a:ln w="9525">
            <a:noFill/>
            <a:miter lim="800000"/>
            <a:headEnd/>
            <a:tailEnd/>
          </a:ln>
        </p:spPr>
      </p:pic>
      <p:sp>
        <p:nvSpPr>
          <p:cNvPr id="5" name="Isosceles Triangle 4"/>
          <p:cNvSpPr/>
          <p:nvPr/>
        </p:nvSpPr>
        <p:spPr>
          <a:xfrm>
            <a:off x="8229346" y="512142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Isosceles Triangle 5"/>
          <p:cNvSpPr/>
          <p:nvPr/>
        </p:nvSpPr>
        <p:spPr>
          <a:xfrm flipV="1">
            <a:off x="8229346" y="3537248"/>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Pentagon 6"/>
          <p:cNvSpPr/>
          <p:nvPr/>
        </p:nvSpPr>
        <p:spPr>
          <a:xfrm rot="16200000">
            <a:off x="8553382" y="5859506"/>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Flowchart: Collate 7"/>
          <p:cNvSpPr/>
          <p:nvPr/>
        </p:nvSpPr>
        <p:spPr>
          <a:xfrm>
            <a:off x="8175340" y="3501244"/>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prstClr val="black"/>
              </a:solidFill>
            </a:endParaRPr>
          </a:p>
        </p:txBody>
      </p:sp>
      <p:sp>
        <p:nvSpPr>
          <p:cNvPr id="9" name="TextBox 8"/>
          <p:cNvSpPr txBox="1"/>
          <p:nvPr/>
        </p:nvSpPr>
        <p:spPr>
          <a:xfrm>
            <a:off x="8787915" y="3717268"/>
            <a:ext cx="1115113" cy="369332"/>
          </a:xfrm>
          <a:prstGeom prst="rect">
            <a:avLst/>
          </a:prstGeom>
          <a:noFill/>
        </p:spPr>
        <p:txBody>
          <a:bodyPr wrap="none" rtlCol="0">
            <a:spAutoFit/>
          </a:bodyPr>
          <a:lstStyle/>
          <a:p>
            <a:pPr algn="ctr"/>
            <a:r>
              <a:rPr lang="en-GB" dirty="0">
                <a:solidFill>
                  <a:prstClr val="black"/>
                </a:solidFill>
              </a:rPr>
              <a:t>5 minutes</a:t>
            </a:r>
          </a:p>
        </p:txBody>
      </p:sp>
      <p:sp>
        <p:nvSpPr>
          <p:cNvPr id="10" name="Text Box 5"/>
          <p:cNvSpPr txBox="1">
            <a:spLocks noChangeArrowheads="1"/>
          </p:cNvSpPr>
          <p:nvPr/>
        </p:nvSpPr>
        <p:spPr bwMode="auto">
          <a:xfrm>
            <a:off x="8710470" y="5877509"/>
            <a:ext cx="1133644" cy="830997"/>
          </a:xfrm>
          <a:prstGeom prst="rect">
            <a:avLst/>
          </a:prstGeom>
          <a:noFill/>
          <a:ln w="9525">
            <a:noFill/>
            <a:miter lim="800000"/>
            <a:headEnd/>
            <a:tailEnd/>
          </a:ln>
          <a:effectLst/>
        </p:spPr>
        <p:txBody>
          <a:bodyPr wrap="none">
            <a:spAutoFit/>
          </a:bodyPr>
          <a:lstStyle/>
          <a:p>
            <a:r>
              <a:rPr lang="en-GB" sz="4800" dirty="0">
                <a:solidFill>
                  <a:prstClr val="black"/>
                </a:solidFill>
              </a:rPr>
              <a:t>End</a:t>
            </a:r>
          </a:p>
        </p:txBody>
      </p:sp>
    </p:spTree>
    <p:extLst>
      <p:ext uri="{BB962C8B-B14F-4D97-AF65-F5344CB8AC3E}">
        <p14:creationId xmlns:p14="http://schemas.microsoft.com/office/powerpoint/2010/main" val="198606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1" fill="hold" grpId="0" nodeType="afterEffect">
                                  <p:stCondLst>
                                    <p:cond delay="0"/>
                                  </p:stCondLst>
                                  <p:childTnLst>
                                    <p:animEffect transition="out" filter="wipe(up)">
                                      <p:cBhvr>
                                        <p:cTn id="6" dur="300000"/>
                                        <p:tgtEl>
                                          <p:spTgt spid="6"/>
                                        </p:tgtEl>
                                      </p:cBhvr>
                                    </p:animEffect>
                                    <p:set>
                                      <p:cBhvr>
                                        <p:cTn id="7" dur="1" fill="hold">
                                          <p:stCondLst>
                                            <p:cond delay="299999"/>
                                          </p:stCondLst>
                                        </p:cTn>
                                        <p:tgtEl>
                                          <p:spTgt spid="6"/>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3000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300000"/>
                            </p:stCondLst>
                            <p:childTnLst>
                              <p:par>
                                <p:cTn id="15" presetID="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3810000" y="4495800"/>
            <a:ext cx="838200" cy="5334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smtClean="0"/>
              <a:t>Distributive Property</a:t>
            </a:r>
            <a:endParaRPr lang="en-US" dirty="0"/>
          </a:p>
        </p:txBody>
      </p:sp>
      <p:sp>
        <p:nvSpPr>
          <p:cNvPr id="3" name="Content Placeholder 2"/>
          <p:cNvSpPr>
            <a:spLocks noGrp="1"/>
          </p:cNvSpPr>
          <p:nvPr>
            <p:ph idx="1"/>
          </p:nvPr>
        </p:nvSpPr>
        <p:spPr>
          <a:xfrm>
            <a:off x="1828800" y="1600201"/>
            <a:ext cx="8229600" cy="2286000"/>
          </a:xfrm>
        </p:spPr>
        <p:txBody>
          <a:bodyPr/>
          <a:lstStyle/>
          <a:p>
            <a:pPr indent="0" algn="ctr">
              <a:buNone/>
            </a:pPr>
            <a:r>
              <a:rPr lang="en-US" dirty="0" smtClean="0"/>
              <a:t>When distributing, take the term on the outside of the parenthesis and </a:t>
            </a:r>
            <a:r>
              <a:rPr lang="en-US" dirty="0">
                <a:solidFill>
                  <a:srgbClr val="FF0000"/>
                </a:solidFill>
              </a:rPr>
              <a:t>multiply</a:t>
            </a:r>
            <a:r>
              <a:rPr lang="en-US" dirty="0"/>
              <a:t> </a:t>
            </a:r>
            <a:r>
              <a:rPr lang="en-US" dirty="0" smtClean="0"/>
              <a:t>it to each term inside the parenthesis. </a:t>
            </a:r>
          </a:p>
          <a:p>
            <a:pPr algn="ctr">
              <a:buNone/>
            </a:pPr>
            <a:r>
              <a:rPr lang="en-US" sz="2400" dirty="0">
                <a:solidFill>
                  <a:srgbClr val="FF0000"/>
                </a:solidFill>
              </a:rPr>
              <a:t>**Be sure to pay close attention to the signs!!</a:t>
            </a:r>
            <a:endParaRPr lang="en-US" sz="2400" dirty="0">
              <a:solidFill>
                <a:srgbClr val="FF0000"/>
              </a:solidFill>
            </a:endParaRPr>
          </a:p>
        </p:txBody>
      </p:sp>
      <p:sp>
        <p:nvSpPr>
          <p:cNvPr id="2253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252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86201" y="4419600"/>
            <a:ext cx="4257675" cy="742950"/>
          </a:xfrm>
          <a:prstGeom prst="rect">
            <a:avLst/>
          </a:prstGeom>
          <a:noFill/>
        </p:spPr>
      </p:pic>
      <p:sp>
        <p:nvSpPr>
          <p:cNvPr id="22531" name="Rectangle 3"/>
          <p:cNvSpPr>
            <a:spLocks noChangeArrowheads="1"/>
          </p:cNvSpPr>
          <p:nvPr/>
        </p:nvSpPr>
        <p:spPr bwMode="auto">
          <a:xfrm>
            <a:off x="1524001" y="1244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7" name="Rectangle 6"/>
          <p:cNvSpPr/>
          <p:nvPr/>
        </p:nvSpPr>
        <p:spPr>
          <a:xfrm>
            <a:off x="2362201" y="3962401"/>
            <a:ext cx="1227965" cy="430887"/>
          </a:xfrm>
          <a:prstGeom prst="rect">
            <a:avLst/>
          </a:prstGeom>
        </p:spPr>
        <p:txBody>
          <a:bodyPr wrap="none">
            <a:spAutoFit/>
          </a:bodyPr>
          <a:lstStyle/>
          <a:p>
            <a:r>
              <a:rPr lang="en-US" sz="2200" u="sng" dirty="0">
                <a:solidFill>
                  <a:prstClr val="black"/>
                </a:solidFill>
              </a:rPr>
              <a:t>Example</a:t>
            </a:r>
            <a:r>
              <a:rPr lang="en-US" sz="2200" dirty="0">
                <a:solidFill>
                  <a:prstClr val="black"/>
                </a:solidFill>
              </a:rPr>
              <a:t>:</a:t>
            </a:r>
          </a:p>
        </p:txBody>
      </p:sp>
      <p:sp>
        <p:nvSpPr>
          <p:cNvPr id="8" name="Curved Down Arrow 7"/>
          <p:cNvSpPr/>
          <p:nvPr/>
        </p:nvSpPr>
        <p:spPr>
          <a:xfrm>
            <a:off x="4419600" y="4191000"/>
            <a:ext cx="914400" cy="3048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9" name="Curved Down Arrow 8"/>
          <p:cNvSpPr/>
          <p:nvPr/>
        </p:nvSpPr>
        <p:spPr>
          <a:xfrm>
            <a:off x="4343400" y="4038600"/>
            <a:ext cx="2438400" cy="5029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0" name="Curved Down Arrow 9"/>
          <p:cNvSpPr/>
          <p:nvPr/>
        </p:nvSpPr>
        <p:spPr>
          <a:xfrm>
            <a:off x="4343400" y="3886200"/>
            <a:ext cx="3505200" cy="6553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253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2532" name="Picture 4"/>
          <p:cNvPicPr>
            <a:picLocks noChangeAspect="1" noChangeArrowheads="1"/>
          </p:cNvPicPr>
          <p:nvPr/>
        </p:nvPicPr>
        <p:blipFill>
          <a:blip r:embed="rId3" cstate="print">
            <a:clrChange>
              <a:clrFrom>
                <a:srgbClr val="FFFFFF"/>
              </a:clrFrom>
              <a:clrTo>
                <a:srgbClr val="FFFFFF">
                  <a:alpha val="0"/>
                </a:srgbClr>
              </a:clrTo>
            </a:clrChange>
          </a:blip>
          <a:srcRect r="60763"/>
          <a:stretch>
            <a:fillRect/>
          </a:stretch>
        </p:blipFill>
        <p:spPr bwMode="auto">
          <a:xfrm>
            <a:off x="4114800" y="5181600"/>
            <a:ext cx="1371600" cy="742950"/>
          </a:xfrm>
          <a:prstGeom prst="rect">
            <a:avLst/>
          </a:prstGeom>
          <a:noFill/>
        </p:spPr>
      </p:pic>
      <p:sp>
        <p:nvSpPr>
          <p:cNvPr id="22534" name="Rectangle 6"/>
          <p:cNvSpPr>
            <a:spLocks noChangeArrowheads="1"/>
          </p:cNvSpPr>
          <p:nvPr/>
        </p:nvSpPr>
        <p:spPr bwMode="auto">
          <a:xfrm>
            <a:off x="1524001" y="1244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22536" name="Rectangle 8"/>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2535" name="Picture 7"/>
          <p:cNvPicPr>
            <a:picLocks noChangeAspect="1" noChangeArrowheads="1"/>
          </p:cNvPicPr>
          <p:nvPr/>
        </p:nvPicPr>
        <p:blipFill>
          <a:blip r:embed="rId3" cstate="print">
            <a:clrChange>
              <a:clrFrom>
                <a:srgbClr val="FFFFFF"/>
              </a:clrFrom>
              <a:clrTo>
                <a:srgbClr val="FFFFFF">
                  <a:alpha val="0"/>
                </a:srgbClr>
              </a:clrTo>
            </a:clrChange>
          </a:blip>
          <a:srcRect l="37057" r="23706"/>
          <a:stretch>
            <a:fillRect/>
          </a:stretch>
        </p:blipFill>
        <p:spPr bwMode="auto">
          <a:xfrm>
            <a:off x="5410200" y="5181600"/>
            <a:ext cx="1371600" cy="742950"/>
          </a:xfrm>
          <a:prstGeom prst="rect">
            <a:avLst/>
          </a:prstGeom>
          <a:noFill/>
        </p:spPr>
      </p:pic>
      <p:sp>
        <p:nvSpPr>
          <p:cNvPr id="22537" name="Rectangle 9"/>
          <p:cNvSpPr>
            <a:spLocks noChangeArrowheads="1"/>
          </p:cNvSpPr>
          <p:nvPr/>
        </p:nvSpPr>
        <p:spPr bwMode="auto">
          <a:xfrm>
            <a:off x="1524001" y="1244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22539" name="Rectangle 11"/>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2538" name="Picture 10"/>
          <p:cNvPicPr>
            <a:picLocks noChangeAspect="1" noChangeArrowheads="1"/>
          </p:cNvPicPr>
          <p:nvPr/>
        </p:nvPicPr>
        <p:blipFill>
          <a:blip r:embed="rId3" cstate="print">
            <a:clrChange>
              <a:clrFrom>
                <a:srgbClr val="FFFFFF"/>
              </a:clrFrom>
              <a:clrTo>
                <a:srgbClr val="FFFFFF">
                  <a:alpha val="0"/>
                </a:srgbClr>
              </a:clrTo>
            </a:clrChange>
          </a:blip>
          <a:srcRect l="74114"/>
          <a:stretch>
            <a:fillRect/>
          </a:stretch>
        </p:blipFill>
        <p:spPr bwMode="auto">
          <a:xfrm>
            <a:off x="6705601" y="5181600"/>
            <a:ext cx="904875" cy="742950"/>
          </a:xfrm>
          <a:prstGeom prst="rect">
            <a:avLst/>
          </a:prstGeom>
          <a:noFill/>
        </p:spPr>
      </p:pic>
      <p:sp>
        <p:nvSpPr>
          <p:cNvPr id="22540" name="Rectangle 12"/>
          <p:cNvSpPr>
            <a:spLocks noChangeArrowheads="1"/>
          </p:cNvSpPr>
          <p:nvPr/>
        </p:nvSpPr>
        <p:spPr bwMode="auto">
          <a:xfrm>
            <a:off x="1524001" y="1244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21" name="TextBox 20"/>
          <p:cNvSpPr txBox="1"/>
          <p:nvPr/>
        </p:nvSpPr>
        <p:spPr>
          <a:xfrm>
            <a:off x="2362200" y="6260068"/>
            <a:ext cx="7391400" cy="369332"/>
          </a:xfrm>
          <a:prstGeom prst="rect">
            <a:avLst/>
          </a:prstGeom>
          <a:noFill/>
        </p:spPr>
        <p:txBody>
          <a:bodyPr wrap="square" rtlCol="0">
            <a:spAutoFit/>
          </a:bodyPr>
          <a:lstStyle/>
          <a:p>
            <a:r>
              <a:rPr lang="en-US" b="1" dirty="0">
                <a:solidFill>
                  <a:srgbClr val="FF0000"/>
                </a:solidFill>
              </a:rPr>
              <a:t>Note</a:t>
            </a:r>
            <a:r>
              <a:rPr lang="en-US" dirty="0">
                <a:solidFill>
                  <a:srgbClr val="FF0000"/>
                </a:solidFill>
              </a:rPr>
              <a:t>: The final expression should always be simplified and in standard form!</a:t>
            </a:r>
          </a:p>
        </p:txBody>
      </p:sp>
    </p:spTree>
    <p:extLst>
      <p:ext uri="{BB962C8B-B14F-4D97-AF65-F5344CB8AC3E}">
        <p14:creationId xmlns:p14="http://schemas.microsoft.com/office/powerpoint/2010/main" val="152799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22529"/>
                                        </p:tgtEl>
                                        <p:attrNameLst>
                                          <p:attrName>style.visibility</p:attrName>
                                        </p:attrNameLst>
                                      </p:cBhvr>
                                      <p:to>
                                        <p:strVal val="visible"/>
                                      </p:to>
                                    </p:set>
                                    <p:animEffect transition="in" filter="blinds(horizontal)">
                                      <p:cBhvr>
                                        <p:cTn id="10" dur="500"/>
                                        <p:tgtEl>
                                          <p:spTgt spid="22529"/>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amond(in)">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2532"/>
                                        </p:tgtEl>
                                        <p:attrNameLst>
                                          <p:attrName>style.visibility</p:attrName>
                                        </p:attrNameLst>
                                      </p:cBhvr>
                                      <p:to>
                                        <p:strVal val="visible"/>
                                      </p:to>
                                    </p:set>
                                    <p:animEffect transition="in" filter="dissolve">
                                      <p:cBhvr>
                                        <p:cTn id="25" dur="500"/>
                                        <p:tgtEl>
                                          <p:spTgt spid="22532"/>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edg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2535"/>
                                        </p:tgtEl>
                                        <p:attrNameLst>
                                          <p:attrName>style.visibility</p:attrName>
                                        </p:attrNameLst>
                                      </p:cBhvr>
                                      <p:to>
                                        <p:strVal val="visible"/>
                                      </p:to>
                                    </p:set>
                                    <p:animEffect transition="in" filter="dissolve">
                                      <p:cBhvr>
                                        <p:cTn id="35" dur="500"/>
                                        <p:tgtEl>
                                          <p:spTgt spid="22535"/>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edg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22538"/>
                                        </p:tgtEl>
                                        <p:attrNameLst>
                                          <p:attrName>style.visibility</p:attrName>
                                        </p:attrNameLst>
                                      </p:cBhvr>
                                      <p:to>
                                        <p:strVal val="visible"/>
                                      </p:to>
                                    </p:set>
                                    <p:animEffect transition="in" filter="dissolve">
                                      <p:cBhvr>
                                        <p:cTn id="45" dur="500"/>
                                        <p:tgtEl>
                                          <p:spTgt spid="2253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linds(horizontal)">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8" grpId="0" animBg="1"/>
      <p:bldP spid="9" grpId="0" animBg="1"/>
      <p:bldP spid="10" grpId="0" animBg="1"/>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Practice</a:t>
            </a:r>
            <a:endParaRPr lang="en-US" dirty="0"/>
          </a:p>
        </p:txBody>
      </p:sp>
      <p:pic>
        <p:nvPicPr>
          <p:cNvPr id="23554" name="Picture 2"/>
          <p:cNvPicPr>
            <a:picLocks noGrp="1" noChangeAspect="1" noChangeArrowheads="1"/>
          </p:cNvPicPr>
          <p:nvPr>
            <p:ph idx="1"/>
          </p:nvPr>
        </p:nvPicPr>
        <p:blipFill>
          <a:blip r:embed="rId5" cstate="print"/>
          <a:srcRect l="13084" t="20203" r="28229" b="14135"/>
          <a:stretch>
            <a:fillRect/>
          </a:stretch>
        </p:blipFill>
        <p:spPr bwMode="auto">
          <a:xfrm>
            <a:off x="1905001" y="1447800"/>
            <a:ext cx="6662615" cy="4191000"/>
          </a:xfrm>
          <a:prstGeom prst="rect">
            <a:avLst/>
          </a:prstGeom>
          <a:noFill/>
          <a:ln w="9525">
            <a:noFill/>
            <a:miter lim="800000"/>
            <a:headEnd/>
            <a:tailEnd/>
          </a:ln>
        </p:spPr>
      </p:pic>
      <p:pic>
        <p:nvPicPr>
          <p:cNvPr id="6" name="MS90038826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6311330" y="6188930"/>
            <a:ext cx="144016" cy="144016"/>
          </a:xfrm>
          <a:prstGeom prst="rect">
            <a:avLst/>
          </a:prstGeom>
        </p:spPr>
      </p:pic>
      <p:sp>
        <p:nvSpPr>
          <p:cNvPr id="7" name="Rectangle 6"/>
          <p:cNvSpPr>
            <a:spLocks noChangeArrowheads="1"/>
          </p:cNvSpPr>
          <p:nvPr/>
        </p:nvSpPr>
        <p:spPr bwMode="auto">
          <a:xfrm>
            <a:off x="2819400" y="6148388"/>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solidFill>
                <a:prstClr val="black"/>
              </a:solidFill>
            </a:endParaRPr>
          </a:p>
        </p:txBody>
      </p:sp>
      <p:sp>
        <p:nvSpPr>
          <p:cNvPr id="8" name="Rectangle 7"/>
          <p:cNvSpPr>
            <a:spLocks noChangeArrowheads="1"/>
          </p:cNvSpPr>
          <p:nvPr/>
        </p:nvSpPr>
        <p:spPr bwMode="auto">
          <a:xfrm>
            <a:off x="2819400" y="6148388"/>
            <a:ext cx="6659562" cy="252413"/>
          </a:xfrm>
          <a:prstGeom prst="rect">
            <a:avLst/>
          </a:prstGeom>
          <a:noFill/>
          <a:ln w="28575">
            <a:solidFill>
              <a:schemeClr val="tx1"/>
            </a:solidFill>
            <a:miter lim="800000"/>
            <a:headEnd/>
            <a:tailEnd/>
          </a:ln>
          <a:effectLst/>
        </p:spPr>
        <p:txBody>
          <a:bodyPr wrap="none" anchor="ctr"/>
          <a:lstStyle/>
          <a:p>
            <a:endParaRPr lang="en-GB">
              <a:solidFill>
                <a:prstClr val="black"/>
              </a:solidFill>
            </a:endParaRPr>
          </a:p>
        </p:txBody>
      </p:sp>
      <p:sp>
        <p:nvSpPr>
          <p:cNvPr id="9" name="Text Box 5"/>
          <p:cNvSpPr txBox="1">
            <a:spLocks noChangeArrowheads="1"/>
          </p:cNvSpPr>
          <p:nvPr/>
        </p:nvSpPr>
        <p:spPr bwMode="auto">
          <a:xfrm>
            <a:off x="5692775" y="5293011"/>
            <a:ext cx="1133644" cy="830997"/>
          </a:xfrm>
          <a:prstGeom prst="rect">
            <a:avLst/>
          </a:prstGeom>
          <a:noFill/>
          <a:ln w="9525">
            <a:noFill/>
            <a:miter lim="800000"/>
            <a:headEnd/>
            <a:tailEnd/>
          </a:ln>
          <a:effectLst/>
        </p:spPr>
        <p:txBody>
          <a:bodyPr wrap="none">
            <a:spAutoFit/>
          </a:bodyPr>
          <a:lstStyle/>
          <a:p>
            <a:r>
              <a:rPr lang="en-GB" sz="4800" dirty="0">
                <a:solidFill>
                  <a:prstClr val="black"/>
                </a:solidFill>
              </a:rPr>
              <a:t>End</a:t>
            </a:r>
          </a:p>
        </p:txBody>
      </p:sp>
      <p:pic>
        <p:nvPicPr>
          <p:cNvPr id="23557" name="Picture 5" descr="http://t1.gstatic.com/images?q=tbn:ANd9GcREVydH_GKzgjbZGnXu7qtsOBF4ZNWd6mAv6Fwev6sWNlHuZFo-Qg"/>
          <p:cNvPicPr>
            <a:picLocks noChangeAspect="1" noChangeArrowheads="1"/>
          </p:cNvPicPr>
          <p:nvPr/>
        </p:nvPicPr>
        <p:blipFill>
          <a:blip r:embed="rId7" cstate="print"/>
          <a:srcRect/>
          <a:stretch>
            <a:fillRect/>
          </a:stretch>
        </p:blipFill>
        <p:spPr bwMode="auto">
          <a:xfrm>
            <a:off x="8001000" y="1295401"/>
            <a:ext cx="2343150" cy="1952625"/>
          </a:xfrm>
          <a:prstGeom prst="rect">
            <a:avLst/>
          </a:prstGeom>
          <a:noFill/>
        </p:spPr>
      </p:pic>
      <p:sp>
        <p:nvSpPr>
          <p:cNvPr id="11" name="TextBox 10"/>
          <p:cNvSpPr txBox="1"/>
          <p:nvPr/>
        </p:nvSpPr>
        <p:spPr>
          <a:xfrm>
            <a:off x="1752600" y="5562600"/>
            <a:ext cx="2133600" cy="369332"/>
          </a:xfrm>
          <a:prstGeom prst="rect">
            <a:avLst/>
          </a:prstGeom>
          <a:noFill/>
        </p:spPr>
        <p:txBody>
          <a:bodyPr wrap="square" rtlCol="0">
            <a:spAutoFit/>
          </a:bodyPr>
          <a:lstStyle/>
          <a:p>
            <a:r>
              <a:rPr lang="en-US" b="1" dirty="0">
                <a:solidFill>
                  <a:srgbClr val="FF0000"/>
                </a:solidFill>
              </a:rPr>
              <a:t>4 minutes and go!</a:t>
            </a:r>
          </a:p>
        </p:txBody>
      </p:sp>
    </p:spTree>
    <p:extLst>
      <p:ext uri="{BB962C8B-B14F-4D97-AF65-F5344CB8AC3E}">
        <p14:creationId xmlns:p14="http://schemas.microsoft.com/office/powerpoint/2010/main" val="37343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40000"/>
                                        <p:tgtEl>
                                          <p:spTgt spid="7"/>
                                        </p:tgtEl>
                                      </p:cBhvr>
                                    </p:animEffect>
                                  </p:childTnLst>
                                </p:cTn>
                              </p:par>
                            </p:childTnLst>
                          </p:cTn>
                        </p:par>
                        <p:par>
                          <p:cTn id="8" fill="hold">
                            <p:stCondLst>
                              <p:cond delay="2400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4" name="laser.wav"/>
                                        </p:tgtEl>
                                      </p:cMediaNode>
                                    </p:audio>
                                  </p:subTnLst>
                                </p:cTn>
                              </p:par>
                              <p:par>
                                <p:cTn id="11" presetID="1" presetClass="mediacall" presetSubtype="0" fill="hold" nodeType="withEffect">
                                  <p:stCondLst>
                                    <p:cond delay="0"/>
                                  </p:stCondLst>
                                  <p:childTnLst>
                                    <p:cmd type="call" cmd="playFrom(0.0)">
                                      <p:cBhvr>
                                        <p:cTn id="12" dur="704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7"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4038600" y="3200400"/>
            <a:ext cx="990600" cy="533400"/>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79646">
                    <a:lumMod val="75000"/>
                  </a:srgbClr>
                </a:solidFill>
              </a:ln>
              <a:solidFill>
                <a:prstClr val="white"/>
              </a:solidFill>
            </a:endParaRPr>
          </a:p>
        </p:txBody>
      </p:sp>
      <p:sp>
        <p:nvSpPr>
          <p:cNvPr id="7" name="Oval 6"/>
          <p:cNvSpPr/>
          <p:nvPr/>
        </p:nvSpPr>
        <p:spPr>
          <a:xfrm>
            <a:off x="3200400" y="3200400"/>
            <a:ext cx="838200" cy="533400"/>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981200" y="533400"/>
            <a:ext cx="8229600" cy="1143000"/>
          </a:xfrm>
        </p:spPr>
        <p:txBody>
          <a:bodyPr>
            <a:normAutofit fontScale="90000"/>
          </a:bodyPr>
          <a:lstStyle/>
          <a:p>
            <a:r>
              <a:rPr lang="en-US" dirty="0" smtClean="0"/>
              <a:t>When </a:t>
            </a:r>
            <a:r>
              <a:rPr lang="en-US" dirty="0" smtClean="0">
                <a:solidFill>
                  <a:schemeClr val="accent6"/>
                </a:solidFill>
              </a:rPr>
              <a:t>multiplying expressions </a:t>
            </a:r>
            <a:r>
              <a:rPr lang="en-US" dirty="0" smtClean="0"/>
              <a:t>we simply use the </a:t>
            </a:r>
            <a:r>
              <a:rPr lang="en-US" i="1" dirty="0" smtClean="0"/>
              <a:t>distributive property </a:t>
            </a:r>
            <a:r>
              <a:rPr lang="en-US" dirty="0" smtClean="0"/>
              <a:t>several times…</a:t>
            </a:r>
            <a:endParaRPr lang="en-US" dirty="0"/>
          </a:p>
        </p:txBody>
      </p:sp>
      <p:sp>
        <p:nvSpPr>
          <p:cNvPr id="24578"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4579" name="Rectangle 3"/>
          <p:cNvSpPr>
            <a:spLocks noChangeArrowheads="1"/>
          </p:cNvSpPr>
          <p:nvPr/>
        </p:nvSpPr>
        <p:spPr bwMode="auto">
          <a:xfrm>
            <a:off x="1524001" y="1244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8" name="Curved Down Arrow 7"/>
          <p:cNvSpPr/>
          <p:nvPr/>
        </p:nvSpPr>
        <p:spPr>
          <a:xfrm>
            <a:off x="3581400" y="2895600"/>
            <a:ext cx="2209800" cy="3048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9" name="Curved Down Arrow 8"/>
          <p:cNvSpPr/>
          <p:nvPr/>
        </p:nvSpPr>
        <p:spPr>
          <a:xfrm>
            <a:off x="3581400" y="2667000"/>
            <a:ext cx="3810000" cy="533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0" name="Curved Down Arrow 9"/>
          <p:cNvSpPr/>
          <p:nvPr/>
        </p:nvSpPr>
        <p:spPr>
          <a:xfrm>
            <a:off x="3505200" y="2514600"/>
            <a:ext cx="4953000" cy="6858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3" name="Curved Up Arrow 12"/>
          <p:cNvSpPr/>
          <p:nvPr/>
        </p:nvSpPr>
        <p:spPr>
          <a:xfrm>
            <a:off x="4572000" y="3810000"/>
            <a:ext cx="1143000" cy="304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5" name="Curved Up Arrow 14"/>
          <p:cNvSpPr/>
          <p:nvPr/>
        </p:nvSpPr>
        <p:spPr>
          <a:xfrm>
            <a:off x="4572000" y="3810000"/>
            <a:ext cx="2667000" cy="533400"/>
          </a:xfrm>
          <a:prstGeom prst="curvedUpArrow">
            <a:avLst>
              <a:gd name="adj1" fmla="val 25000"/>
              <a:gd name="adj2" fmla="val 5257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6" name="Curved Up Arrow 15"/>
          <p:cNvSpPr/>
          <p:nvPr/>
        </p:nvSpPr>
        <p:spPr>
          <a:xfrm>
            <a:off x="4495800" y="3733800"/>
            <a:ext cx="3810000" cy="8382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4581"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4582" name="Rectangle 6"/>
          <p:cNvSpPr>
            <a:spLocks noChangeArrowheads="1"/>
          </p:cNvSpPr>
          <p:nvPr/>
        </p:nvSpPr>
        <p:spPr bwMode="auto">
          <a:xfrm>
            <a:off x="1524001" y="1244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24584" name="Rectangle 8"/>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4585" name="Rectangle 9"/>
          <p:cNvSpPr>
            <a:spLocks noChangeArrowheads="1"/>
          </p:cNvSpPr>
          <p:nvPr/>
        </p:nvSpPr>
        <p:spPr bwMode="auto">
          <a:xfrm>
            <a:off x="1524001" y="1244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pic>
        <p:nvPicPr>
          <p:cNvPr id="2457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24200" y="3124200"/>
            <a:ext cx="5562600" cy="742950"/>
          </a:xfrm>
          <a:prstGeom prst="rect">
            <a:avLst/>
          </a:prstGeom>
          <a:noFill/>
        </p:spPr>
      </p:pic>
      <p:sp>
        <p:nvSpPr>
          <p:cNvPr id="24587" name="Rectangle 11"/>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4586" name="Picture 10"/>
          <p:cNvPicPr>
            <a:picLocks noChangeAspect="1" noChangeArrowheads="1"/>
          </p:cNvPicPr>
          <p:nvPr/>
        </p:nvPicPr>
        <p:blipFill>
          <a:blip r:embed="rId4" cstate="print">
            <a:clrChange>
              <a:clrFrom>
                <a:srgbClr val="FFFFFF"/>
              </a:clrFrom>
              <a:clrTo>
                <a:srgbClr val="FFFFFF">
                  <a:alpha val="0"/>
                </a:srgbClr>
              </a:clrTo>
            </a:clrChange>
          </a:blip>
          <a:srcRect r="73608"/>
          <a:stretch>
            <a:fillRect/>
          </a:stretch>
        </p:blipFill>
        <p:spPr bwMode="auto">
          <a:xfrm>
            <a:off x="1676400" y="4648200"/>
            <a:ext cx="1219200" cy="742950"/>
          </a:xfrm>
          <a:prstGeom prst="rect">
            <a:avLst/>
          </a:prstGeom>
          <a:noFill/>
        </p:spPr>
      </p:pic>
      <p:sp>
        <p:nvSpPr>
          <p:cNvPr id="24588" name="Rectangle 12"/>
          <p:cNvSpPr>
            <a:spLocks noChangeArrowheads="1"/>
          </p:cNvSpPr>
          <p:nvPr/>
        </p:nvSpPr>
        <p:spPr bwMode="auto">
          <a:xfrm>
            <a:off x="1524001" y="1244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24590" name="Rectangle 14"/>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4589" name="Picture 13"/>
          <p:cNvPicPr>
            <a:picLocks noChangeAspect="1" noChangeArrowheads="1"/>
          </p:cNvPicPr>
          <p:nvPr/>
        </p:nvPicPr>
        <p:blipFill>
          <a:blip r:embed="rId4" cstate="print">
            <a:clrChange>
              <a:clrFrom>
                <a:srgbClr val="FFFFFF"/>
              </a:clrFrom>
              <a:clrTo>
                <a:srgbClr val="FFFFFF">
                  <a:alpha val="0"/>
                </a:srgbClr>
              </a:clrTo>
            </a:clrChange>
          </a:blip>
          <a:srcRect l="26392" r="32371"/>
          <a:stretch>
            <a:fillRect/>
          </a:stretch>
        </p:blipFill>
        <p:spPr bwMode="auto">
          <a:xfrm>
            <a:off x="2895600" y="4648200"/>
            <a:ext cx="1905000" cy="742950"/>
          </a:xfrm>
          <a:prstGeom prst="rect">
            <a:avLst/>
          </a:prstGeom>
          <a:noFill/>
        </p:spPr>
      </p:pic>
      <p:sp>
        <p:nvSpPr>
          <p:cNvPr id="24591" name="Rectangle 15"/>
          <p:cNvSpPr>
            <a:spLocks noChangeArrowheads="1"/>
          </p:cNvSpPr>
          <p:nvPr/>
        </p:nvSpPr>
        <p:spPr bwMode="auto">
          <a:xfrm>
            <a:off x="1524001" y="1244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24593" name="Rectangle 17"/>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4592" name="Picture 16"/>
          <p:cNvPicPr>
            <a:picLocks noChangeAspect="1" noChangeArrowheads="1"/>
          </p:cNvPicPr>
          <p:nvPr/>
        </p:nvPicPr>
        <p:blipFill>
          <a:blip r:embed="rId4" cstate="print">
            <a:clrChange>
              <a:clrFrom>
                <a:srgbClr val="FFFFFF"/>
              </a:clrFrom>
              <a:clrTo>
                <a:srgbClr val="FFFFFF">
                  <a:alpha val="0"/>
                </a:srgbClr>
              </a:clrTo>
            </a:clrChange>
          </a:blip>
          <a:srcRect l="65979"/>
          <a:stretch>
            <a:fillRect/>
          </a:stretch>
        </p:blipFill>
        <p:spPr bwMode="auto">
          <a:xfrm>
            <a:off x="4724401" y="4648200"/>
            <a:ext cx="1571625" cy="742950"/>
          </a:xfrm>
          <a:prstGeom prst="rect">
            <a:avLst/>
          </a:prstGeom>
          <a:noFill/>
        </p:spPr>
      </p:pic>
      <p:sp>
        <p:nvSpPr>
          <p:cNvPr id="24594" name="Rectangle 18"/>
          <p:cNvSpPr>
            <a:spLocks noChangeArrowheads="1"/>
          </p:cNvSpPr>
          <p:nvPr/>
        </p:nvSpPr>
        <p:spPr bwMode="auto">
          <a:xfrm>
            <a:off x="1524001" y="1244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24596" name="Rectangle 20"/>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4595" name="Picture 19"/>
          <p:cNvPicPr>
            <a:picLocks noChangeAspect="1" noChangeArrowheads="1"/>
          </p:cNvPicPr>
          <p:nvPr/>
        </p:nvPicPr>
        <p:blipFill>
          <a:blip r:embed="rId5" cstate="print">
            <a:clrChange>
              <a:clrFrom>
                <a:srgbClr val="FFFFFF"/>
              </a:clrFrom>
              <a:clrTo>
                <a:srgbClr val="FFFFFF">
                  <a:alpha val="0"/>
                </a:srgbClr>
              </a:clrTo>
            </a:clrChange>
          </a:blip>
          <a:srcRect r="68664"/>
          <a:stretch>
            <a:fillRect/>
          </a:stretch>
        </p:blipFill>
        <p:spPr bwMode="auto">
          <a:xfrm>
            <a:off x="6400800" y="4648200"/>
            <a:ext cx="1295400" cy="742950"/>
          </a:xfrm>
          <a:prstGeom prst="rect">
            <a:avLst/>
          </a:prstGeom>
          <a:noFill/>
        </p:spPr>
      </p:pic>
      <p:sp>
        <p:nvSpPr>
          <p:cNvPr id="24597" name="Rectangle 21"/>
          <p:cNvSpPr>
            <a:spLocks noChangeArrowheads="1"/>
          </p:cNvSpPr>
          <p:nvPr/>
        </p:nvSpPr>
        <p:spPr bwMode="auto">
          <a:xfrm>
            <a:off x="1524001" y="1244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24599" name="Rectangle 2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4598" name="Picture 22"/>
          <p:cNvPicPr>
            <a:picLocks noChangeAspect="1" noChangeArrowheads="1"/>
          </p:cNvPicPr>
          <p:nvPr/>
        </p:nvPicPr>
        <p:blipFill>
          <a:blip r:embed="rId5" cstate="print">
            <a:clrChange>
              <a:clrFrom>
                <a:srgbClr val="FFFFFF"/>
              </a:clrFrom>
              <a:clrTo>
                <a:srgbClr val="FFFFFF">
                  <a:alpha val="0"/>
                </a:srgbClr>
              </a:clrTo>
            </a:clrChange>
          </a:blip>
          <a:srcRect l="31336" r="28111"/>
          <a:stretch>
            <a:fillRect/>
          </a:stretch>
        </p:blipFill>
        <p:spPr bwMode="auto">
          <a:xfrm>
            <a:off x="7696200" y="4648200"/>
            <a:ext cx="1676400" cy="742950"/>
          </a:xfrm>
          <a:prstGeom prst="rect">
            <a:avLst/>
          </a:prstGeom>
          <a:noFill/>
        </p:spPr>
      </p:pic>
      <p:sp>
        <p:nvSpPr>
          <p:cNvPr id="24600" name="Rectangle 24"/>
          <p:cNvSpPr>
            <a:spLocks noChangeArrowheads="1"/>
          </p:cNvSpPr>
          <p:nvPr/>
        </p:nvSpPr>
        <p:spPr bwMode="auto">
          <a:xfrm>
            <a:off x="1524001" y="1244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24602" name="Rectangle 26"/>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4601" name="Picture 25"/>
          <p:cNvPicPr>
            <a:picLocks noChangeAspect="1" noChangeArrowheads="1"/>
          </p:cNvPicPr>
          <p:nvPr/>
        </p:nvPicPr>
        <p:blipFill>
          <a:blip r:embed="rId5" cstate="print">
            <a:clrChange>
              <a:clrFrom>
                <a:srgbClr val="FFFFFF"/>
              </a:clrFrom>
              <a:clrTo>
                <a:srgbClr val="FFFFFF">
                  <a:alpha val="0"/>
                </a:srgbClr>
              </a:clrTo>
            </a:clrChange>
          </a:blip>
          <a:srcRect l="70046"/>
          <a:stretch>
            <a:fillRect/>
          </a:stretch>
        </p:blipFill>
        <p:spPr bwMode="auto">
          <a:xfrm>
            <a:off x="9296400" y="4648200"/>
            <a:ext cx="1238250" cy="742950"/>
          </a:xfrm>
          <a:prstGeom prst="rect">
            <a:avLst/>
          </a:prstGeom>
          <a:noFill/>
        </p:spPr>
      </p:pic>
      <p:sp>
        <p:nvSpPr>
          <p:cNvPr id="24603" name="Rectangle 27"/>
          <p:cNvSpPr>
            <a:spLocks noChangeArrowheads="1"/>
          </p:cNvSpPr>
          <p:nvPr/>
        </p:nvSpPr>
        <p:spPr bwMode="auto">
          <a:xfrm>
            <a:off x="1524001" y="1244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41" name="TextBox 40"/>
          <p:cNvSpPr txBox="1"/>
          <p:nvPr/>
        </p:nvSpPr>
        <p:spPr>
          <a:xfrm>
            <a:off x="2895600" y="5334000"/>
            <a:ext cx="6248400" cy="369332"/>
          </a:xfrm>
          <a:prstGeom prst="rect">
            <a:avLst/>
          </a:prstGeom>
          <a:noFill/>
        </p:spPr>
        <p:txBody>
          <a:bodyPr wrap="square" rtlCol="0">
            <a:spAutoFit/>
          </a:bodyPr>
          <a:lstStyle/>
          <a:p>
            <a:pPr algn="ctr"/>
            <a:r>
              <a:rPr lang="en-US" b="1" dirty="0">
                <a:solidFill>
                  <a:prstClr val="black"/>
                </a:solidFill>
              </a:rPr>
              <a:t>Don’t forget to combine like terms and put it in standard form!!</a:t>
            </a:r>
          </a:p>
        </p:txBody>
      </p:sp>
      <p:sp>
        <p:nvSpPr>
          <p:cNvPr id="24605" name="Rectangle 29"/>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4604" name="Picture 2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048000" y="5791200"/>
            <a:ext cx="5886450" cy="742950"/>
          </a:xfrm>
          <a:prstGeom prst="rect">
            <a:avLst/>
          </a:prstGeom>
          <a:noFill/>
        </p:spPr>
      </p:pic>
      <p:sp>
        <p:nvSpPr>
          <p:cNvPr id="24606" name="Rectangle 30"/>
          <p:cNvSpPr>
            <a:spLocks noChangeArrowheads="1"/>
          </p:cNvSpPr>
          <p:nvPr/>
        </p:nvSpPr>
        <p:spPr bwMode="auto">
          <a:xfrm>
            <a:off x="1524001" y="1244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Tree>
    <p:extLst>
      <p:ext uri="{BB962C8B-B14F-4D97-AF65-F5344CB8AC3E}">
        <p14:creationId xmlns:p14="http://schemas.microsoft.com/office/powerpoint/2010/main" val="413516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577"/>
                                        </p:tgtEl>
                                        <p:attrNameLst>
                                          <p:attrName>style.visibility</p:attrName>
                                        </p:attrNameLst>
                                      </p:cBhvr>
                                      <p:to>
                                        <p:strVal val="visible"/>
                                      </p:to>
                                    </p:set>
                                    <p:animEffect transition="in" filter="dissolve">
                                      <p:cBhvr>
                                        <p:cTn id="7" dur="500"/>
                                        <p:tgtEl>
                                          <p:spTgt spid="245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4586"/>
                                        </p:tgtEl>
                                        <p:attrNameLst>
                                          <p:attrName>style.visibility</p:attrName>
                                        </p:attrNameLst>
                                      </p:cBhvr>
                                      <p:to>
                                        <p:strVal val="visible"/>
                                      </p:to>
                                    </p:set>
                                    <p:animEffect transition="in" filter="dissolve">
                                      <p:cBhvr>
                                        <p:cTn id="22" dur="500"/>
                                        <p:tgtEl>
                                          <p:spTgt spid="24586"/>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edg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4589"/>
                                        </p:tgtEl>
                                        <p:attrNameLst>
                                          <p:attrName>style.visibility</p:attrName>
                                        </p:attrNameLst>
                                      </p:cBhvr>
                                      <p:to>
                                        <p:strVal val="visible"/>
                                      </p:to>
                                    </p:set>
                                    <p:animEffect transition="in" filter="dissolve">
                                      <p:cBhvr>
                                        <p:cTn id="32" dur="500"/>
                                        <p:tgtEl>
                                          <p:spTgt spid="24589"/>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edg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4592"/>
                                        </p:tgtEl>
                                        <p:attrNameLst>
                                          <p:attrName>style.visibility</p:attrName>
                                        </p:attrNameLst>
                                      </p:cBhvr>
                                      <p:to>
                                        <p:strVal val="visible"/>
                                      </p:to>
                                    </p:set>
                                    <p:animEffect transition="in" filter="dissolve">
                                      <p:cBhvr>
                                        <p:cTn id="42" dur="500"/>
                                        <p:tgtEl>
                                          <p:spTgt spid="2459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edg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4595"/>
                                        </p:tgtEl>
                                        <p:attrNameLst>
                                          <p:attrName>style.visibility</p:attrName>
                                        </p:attrNameLst>
                                      </p:cBhvr>
                                      <p:to>
                                        <p:strVal val="visible"/>
                                      </p:to>
                                    </p:set>
                                    <p:animEffect transition="in" filter="dissolve">
                                      <p:cBhvr>
                                        <p:cTn id="57" dur="500"/>
                                        <p:tgtEl>
                                          <p:spTgt spid="24595"/>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edg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24598"/>
                                        </p:tgtEl>
                                        <p:attrNameLst>
                                          <p:attrName>style.visibility</p:attrName>
                                        </p:attrNameLst>
                                      </p:cBhvr>
                                      <p:to>
                                        <p:strVal val="visible"/>
                                      </p:to>
                                    </p:set>
                                    <p:animEffect transition="in" filter="dissolve">
                                      <p:cBhvr>
                                        <p:cTn id="67" dur="500"/>
                                        <p:tgtEl>
                                          <p:spTgt spid="24598"/>
                                        </p:tgtEl>
                                      </p:cBhvr>
                                    </p:animEffect>
                                  </p:childTnLst>
                                </p:cTn>
                              </p:par>
                            </p:childTnLst>
                          </p:cTn>
                        </p:par>
                      </p:childTnLst>
                    </p:cTn>
                  </p:par>
                  <p:par>
                    <p:cTn id="68" fill="hold">
                      <p:stCondLst>
                        <p:cond delay="indefinite"/>
                      </p:stCondLst>
                      <p:childTnLst>
                        <p:par>
                          <p:cTn id="69" fill="hold">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edg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24601"/>
                                        </p:tgtEl>
                                        <p:attrNameLst>
                                          <p:attrName>style.visibility</p:attrName>
                                        </p:attrNameLst>
                                      </p:cBhvr>
                                      <p:to>
                                        <p:strVal val="visible"/>
                                      </p:to>
                                    </p:set>
                                    <p:animEffect transition="in" filter="dissolve">
                                      <p:cBhvr>
                                        <p:cTn id="77" dur="500"/>
                                        <p:tgtEl>
                                          <p:spTgt spid="24601"/>
                                        </p:tgtEl>
                                      </p:cBhvr>
                                    </p:animEffect>
                                  </p:childTnLst>
                                </p:cTn>
                              </p:par>
                            </p:childTnLst>
                          </p:cTn>
                        </p:par>
                      </p:childTnLst>
                    </p:cTn>
                  </p:par>
                  <p:par>
                    <p:cTn id="78" fill="hold">
                      <p:stCondLst>
                        <p:cond delay="indefinite"/>
                      </p:stCondLst>
                      <p:childTnLst>
                        <p:par>
                          <p:cTn id="79" fill="hold">
                            <p:stCondLst>
                              <p:cond delay="0"/>
                            </p:stCondLst>
                            <p:childTnLst>
                              <p:par>
                                <p:cTn id="80" presetID="39" presetClass="entr" presetSubtype="0" accel="100000" fill="hold" grpId="0" nodeType="click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ppt_h</p:attrName>
                                        </p:attrNameLst>
                                      </p:cBhvr>
                                      <p:tavLst>
                                        <p:tav tm="0">
                                          <p:val>
                                            <p:strVal val="#ppt_h/20"/>
                                          </p:val>
                                        </p:tav>
                                        <p:tav tm="50000">
                                          <p:val>
                                            <p:strVal val="#ppt_h/20"/>
                                          </p:val>
                                        </p:tav>
                                        <p:tav tm="100000">
                                          <p:val>
                                            <p:strVal val="#ppt_h"/>
                                          </p:val>
                                        </p:tav>
                                      </p:tavLst>
                                    </p:anim>
                                    <p:anim calcmode="lin" valueType="num">
                                      <p:cBhvr>
                                        <p:cTn id="83" dur="500" fill="hold"/>
                                        <p:tgtEl>
                                          <p:spTgt spid="41"/>
                                        </p:tgtEl>
                                        <p:attrNameLst>
                                          <p:attrName>ppt_w</p:attrName>
                                        </p:attrNameLst>
                                      </p:cBhvr>
                                      <p:tavLst>
                                        <p:tav tm="0">
                                          <p:val>
                                            <p:strVal val="#ppt_w+.3"/>
                                          </p:val>
                                        </p:tav>
                                        <p:tav tm="50000">
                                          <p:val>
                                            <p:strVal val="#ppt_w+.3"/>
                                          </p:val>
                                        </p:tav>
                                        <p:tav tm="100000">
                                          <p:val>
                                            <p:strVal val="#ppt_w"/>
                                          </p:val>
                                        </p:tav>
                                      </p:tavLst>
                                    </p:anim>
                                    <p:anim calcmode="lin" valueType="num">
                                      <p:cBhvr>
                                        <p:cTn id="84" dur="500" fill="hold"/>
                                        <p:tgtEl>
                                          <p:spTgt spid="41"/>
                                        </p:tgtEl>
                                        <p:attrNameLst>
                                          <p:attrName>ppt_x</p:attrName>
                                        </p:attrNameLst>
                                      </p:cBhvr>
                                      <p:tavLst>
                                        <p:tav tm="0">
                                          <p:val>
                                            <p:strVal val="#ppt_x-.3"/>
                                          </p:val>
                                        </p:tav>
                                        <p:tav tm="50000">
                                          <p:val>
                                            <p:strVal val="#ppt_x"/>
                                          </p:val>
                                        </p:tav>
                                        <p:tav tm="100000">
                                          <p:val>
                                            <p:strVal val="#ppt_x"/>
                                          </p:val>
                                        </p:tav>
                                      </p:tavLst>
                                    </p:anim>
                                    <p:anim calcmode="lin" valueType="num">
                                      <p:cBhvr>
                                        <p:cTn id="85"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24604"/>
                                        </p:tgtEl>
                                        <p:attrNameLst>
                                          <p:attrName>style.visibility</p:attrName>
                                        </p:attrNameLst>
                                      </p:cBhvr>
                                      <p:to>
                                        <p:strVal val="visible"/>
                                      </p:to>
                                    </p:set>
                                    <p:animEffect transition="in" filter="dissolve">
                                      <p:cBhvr>
                                        <p:cTn id="90" dur="500"/>
                                        <p:tgtEl>
                                          <p:spTgt spid="24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animBg="1"/>
      <p:bldP spid="9" grpId="0" animBg="1"/>
      <p:bldP spid="10" grpId="0" animBg="1"/>
      <p:bldP spid="13" grpId="0" animBg="1"/>
      <p:bldP spid="15" grpId="0" animBg="1"/>
      <p:bldP spid="16" grpId="0" animBg="1"/>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do a few together! </a:t>
            </a:r>
            <a:r>
              <a:rPr lang="en-US" dirty="0" smtClean="0">
                <a:sym typeface="Wingdings" pitchFamily="2" charset="2"/>
              </a:rPr>
              <a:t></a:t>
            </a:r>
            <a:endParaRPr lang="en-US" dirty="0"/>
          </a:p>
        </p:txBody>
      </p:sp>
      <p:sp>
        <p:nvSpPr>
          <p:cNvPr id="26635" name="Rectangle 11"/>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26636" name="Rectangle 12"/>
          <p:cNvSpPr>
            <a:spLocks noChangeArrowheads="1"/>
          </p:cNvSpPr>
          <p:nvPr/>
        </p:nvSpPr>
        <p:spPr bwMode="auto">
          <a:xfrm>
            <a:off x="1981201" y="1225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26637" name="Rectangle 13"/>
          <p:cNvSpPr>
            <a:spLocks noChangeArrowheads="1"/>
          </p:cNvSpPr>
          <p:nvPr/>
        </p:nvSpPr>
        <p:spPr bwMode="auto">
          <a:xfrm>
            <a:off x="1981201" y="24251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pic>
        <p:nvPicPr>
          <p:cNvPr id="26641" name="Picture 1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52601" y="1447800"/>
            <a:ext cx="3361824" cy="533400"/>
          </a:xfrm>
          <a:prstGeom prst="rect">
            <a:avLst/>
          </a:prstGeom>
          <a:noFill/>
        </p:spPr>
      </p:pic>
      <p:pic>
        <p:nvPicPr>
          <p:cNvPr id="26639" name="Picture 1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52600" y="4572000"/>
            <a:ext cx="2895600" cy="534140"/>
          </a:xfrm>
          <a:prstGeom prst="rect">
            <a:avLst/>
          </a:prstGeom>
          <a:noFill/>
        </p:spPr>
      </p:pic>
      <p:sp>
        <p:nvSpPr>
          <p:cNvPr id="26642" name="Rectangle 18"/>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26643" name="Rectangle 19"/>
          <p:cNvSpPr>
            <a:spLocks noChangeArrowheads="1"/>
          </p:cNvSpPr>
          <p:nvPr/>
        </p:nvSpPr>
        <p:spPr bwMode="auto">
          <a:xfrm>
            <a:off x="1981201" y="1225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26644" name="Rectangle 20"/>
          <p:cNvSpPr>
            <a:spLocks noChangeArrowheads="1"/>
          </p:cNvSpPr>
          <p:nvPr/>
        </p:nvSpPr>
        <p:spPr bwMode="auto">
          <a:xfrm>
            <a:off x="1981201" y="3149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26645" name="Rectangle 21"/>
          <p:cNvSpPr>
            <a:spLocks noChangeArrowheads="1"/>
          </p:cNvSpPr>
          <p:nvPr/>
        </p:nvSpPr>
        <p:spPr bwMode="auto">
          <a:xfrm>
            <a:off x="1981201" y="43301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26647" name="Rectangle 2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pic>
        <p:nvPicPr>
          <p:cNvPr id="26646" name="Picture 2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943601" y="2895600"/>
            <a:ext cx="3838575" cy="495300"/>
          </a:xfrm>
          <a:prstGeom prst="rect">
            <a:avLst/>
          </a:prstGeom>
          <a:noFill/>
        </p:spPr>
      </p:pic>
      <p:sp>
        <p:nvSpPr>
          <p:cNvPr id="26648" name="Rectangle 24"/>
          <p:cNvSpPr>
            <a:spLocks noChangeArrowheads="1"/>
          </p:cNvSpPr>
          <p:nvPr/>
        </p:nvSpPr>
        <p:spPr bwMode="auto">
          <a:xfrm>
            <a:off x="1981201" y="9964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Tree>
    <p:extLst>
      <p:ext uri="{BB962C8B-B14F-4D97-AF65-F5344CB8AC3E}">
        <p14:creationId xmlns:p14="http://schemas.microsoft.com/office/powerpoint/2010/main" val="1472808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pic>
        <p:nvPicPr>
          <p:cNvPr id="2765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05001" y="1676400"/>
            <a:ext cx="4841631" cy="762000"/>
          </a:xfrm>
          <a:prstGeom prst="rect">
            <a:avLst/>
          </a:prstGeom>
          <a:noFill/>
        </p:spPr>
      </p:pic>
      <p:pic>
        <p:nvPicPr>
          <p:cNvPr id="27650"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05000" y="2590800"/>
            <a:ext cx="6880746" cy="838200"/>
          </a:xfrm>
          <a:prstGeom prst="rect">
            <a:avLst/>
          </a:prstGeom>
          <a:noFill/>
        </p:spPr>
      </p:pic>
      <p:pic>
        <p:nvPicPr>
          <p:cNvPr id="27649"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905001" y="3581400"/>
            <a:ext cx="4818185" cy="762000"/>
          </a:xfrm>
          <a:prstGeom prst="rect">
            <a:avLst/>
          </a:prstGeom>
          <a:noFill/>
        </p:spPr>
      </p:pic>
      <p:sp>
        <p:nvSpPr>
          <p:cNvPr id="27652" name="Rectangle 4"/>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7653" name="Rectangle 5"/>
          <p:cNvSpPr>
            <a:spLocks noChangeArrowheads="1"/>
          </p:cNvSpPr>
          <p:nvPr/>
        </p:nvSpPr>
        <p:spPr bwMode="auto">
          <a:xfrm>
            <a:off x="1524001" y="11202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27654" name="Rectangle 6"/>
          <p:cNvSpPr>
            <a:spLocks noChangeArrowheads="1"/>
          </p:cNvSpPr>
          <p:nvPr/>
        </p:nvSpPr>
        <p:spPr bwMode="auto">
          <a:xfrm>
            <a:off x="1524001" y="22156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27655" name="Rectangle 7"/>
          <p:cNvSpPr>
            <a:spLocks noChangeArrowheads="1"/>
          </p:cNvSpPr>
          <p:nvPr/>
        </p:nvSpPr>
        <p:spPr bwMode="auto">
          <a:xfrm>
            <a:off x="1524001" y="32919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endParaRPr>
          </a:p>
        </p:txBody>
      </p:sp>
      <p:sp>
        <p:nvSpPr>
          <p:cNvPr id="27657" name="AutoShape 9" descr="data:image/jpeg;base64,/9j/4AAQSkZJRgABAQAAAQABAAD/2wCEAAkGBhQQEBAUDxQVFBUVGRYYGRgVFBcXFxYVFBsVHRcUGBoZHCYfGBwjGRgbIC8iLykpLCwsGB8xNTAqNScrLCsBCQoKBQUFDQUFDSkYEhgpKSkpKSkpKSkpKSkpKSkpKSkpKSkpKSkpKSkpKSkpKSkpKSkpKSkpKSkpKSkpKSkpKf/AABEIAPQAzwMBIgACEQEDEQH/xAAbAAEAAwEBAQEAAAAAAAAAAAAABQYHBAMCAf/EAEEQAAIBAwMDAgMHAQcBBgcAAAECAwAEEQUSIQYTMSJBBzJRFCM1QmGDs3EVM1JTYoGRJBZygpKhsUNUoqOywdH/xAAUAQEAAAAAAAAAAAAAAAAAAAAA/8QAFBEBAAAAAAAAAAAAAAAAAAAAAP/aAAwDAQACEQMRAD8A3GlKUClKUClKUClKUClKUClR1wk5u4ChAtwkvcHG5pCY+1jjIAAc+fcVI0Clcg1SMzm3DZlCCQrhuIyxUMTjAyQcDOTg8cV10ClKUClKUClKUClKUClKUCqL8bvwK9/Y/nhq9VRfjd+BXv7H88NBeqUpQKUpQKUpQKUpQRfTP2n7LGNQ2faBuDlMbW2swVxjxuUA49s+3ipSlVP/ALU3F4xXSoUaIEg3dwWWAlTgiFF9c+DkbgVXI4Y0FspVbHTV0+TPqM+76QRW8SLnHgNG7H/djX62mahFkw3kc/8ApuoFUn9O5b7Nv9djf0oJyOyRZJJFRQ8gUOwADOEztDH3xk4/rXvULo/UglkaC4jNvcqCTEx3B0GPvYZAAJU5HPBB4ZVruvNXhheGOWREeYlY1ZgGkIxkKPJxkZ+mR9aDspSlApSlApSlApSlApSlAqi/G78Cvf2P54avVUX43fgV7+x/PDQXqlKUHDrOpfZ4WcLvbKIiZxuklZUjUn8oLsMnBwMnBxiobQ+pJ2u3tL2ONZApkVoTIUKjt5Vt6jB9YwQTkK2QnAM7qenLcRNHJkA4OVO1lZCGR1PsysoYH6gVmF27aRrImlklumusR4ESGV4SBhlWGNdzpKnqPGUdMZIwA1mlZ2df1K8uo0tGiiVZB3UCrL2YlK7luJjlTMwPEUfK/mfjnRKBUXoWiG0EqLKzxFt0aNg9kHlo1byy7uQD4HHipSlBWur5jK9rZIzJ9rZ+4y/MttCu6XafyliUjz7CQkcgVYYIFjVURQqqAqqoACqOAoA4AA9qgZfxiLd/8nJszn/Oi7mPb/Lz/tVioFKp991NdNddiCBhscBvTu9OSQxYkKqOiYDecuw4MRDeVu+pRxpJczIvcaBO320Lxs08aZBX0ndCWZslsO2FwByEn1vYk24uIhmezPfjI+YhOZYQfYSRbkPtyDjgVNWk6TJFKmGVlDI2PySAEEH9RivSYAq2fGDn+mOaqHQmrGLTNHSSOZ+7Eih44y6RqAO20pU+gFdvPjznGKC50pSgUpUZrPUkFoYhcOVMm7aAjvwgBdjsU7VGRljwMigk6VGHqS3Ns9zHKkkSKWLRsHBx+Ubc+onjHnPFUX4d2c7XrvLgPCrJdSJPJKtzPNtdIyrKFRoV84zjcqg4yKDTaUpQKUpQKovxu/Ar39j+eGr1VF+N34Fe/sfzw0F6pSlBWusry8X7PHYRsRIXEksYjZ4goBUKsrKgLHjc2QuD6WJAqqX3QEqWryzSyoSVa4WCUvPLAue4sly69yVgvq2KET0lQuSGrUKous9ddxjFbOY13um9UElxM8bMrx2sBB3YZcGZxsXnzyQH50r1ZBa2y2kn9/bntLFDH651wTHNFGv5XT1FvlB3HdjDGY6a6nlup7qKW3EIh7eCJll9T7sxOUG1ZFABKhmwHXnxnMdQgu7LCNClla7EklSGXdeXEKuqSK1xjG5FZTsUjAdVXOeNOTVLDTIYYotkasAYoYVMkkgb8yRoC75xy2D+poLHXBpenyRGXu3Ek4diVDrEO2pydilEUsOfJz4Himh60l5CJYgwG50KupV0eNiroynwQwIrvoILqewfMFzbqWltWZtg8ywuNs0K8gbiMMufzRoOASaktL1SO5iSWBg6MOCPIPurDyrA8FTyCCDXXUBq+gurPc6eRHcYyyHiG5x4WZf8WOBKMMvGSVG0h66qgiu7OYfnLW78eVkBeMnH0kjAH07rfU16ao2+5s4v1kmP/dhUKB/55kP/AIaiT1HHfadFcRgriW33q3zRSRTxdxHyOCuDk/TmvXU9ajt7i7nlyy28MKKqDc7STux7ar7sxEIA+p9gc0H58QtUeO17Fvg3N4fs8I54Mg+8lOOQsce5ifAwPrU7pWnLbQQwx/JEiIv9EAA/9qhenOnpO6bzUCGunXaqqcx20R57Mf1Pjc/lj+lWWgUpSg87i4WNGeRgqqCzMxAVVUZLEngAD3qKurO11OFGVxIoJMc0EuHjfkbo5YzlW5wcH9DkcV8Xuu2UzzWc0sZZgY3RiVDb15jDHAL7SCVB3AEHAyKp/UOhTaaPtCSSXCAqoKEpqAGRhFdVK3oABOyVSQATnzQQnVWmi0vYw6yXJd4lFxb9qO8SfIeJJFBEV6QFV/VGCoKknkGrF0ZrSWEDQn72ONneWVUZLiIucl7u2f7xAPG9dy4A4VRmorpDV4pLn7WZGvEjV/kiZZ7d5m+9nuLfJLMfkEkYIChl2hQNuhX+jWepwoZUjuI2HocHJ2t52SIdy5/QiglYZldVZCGVgCCDkEHkEEeQRX3XhY2SQRRxQqEjjUIqjwqqMAc/pXvQKUpQKovxu/Ar39j+eGr1VF+N34Fe/sfzw0F6pSlAqOe3trQTTlYYA2Wlk2pHuJ8s7YG4k/XzUjUbr+gx3sPam3AbkdWRtro8bBldT7EEUFQ6q1EXiRiXfbQkkxAJvvrnIZSsNuQdkbKxU7wchjuVB6qhelYhczC1hRtLt2j7ipGR9ruo43KOJZ9xaLawwU+cDPIArR9J6bgtS7xKTI/zyyM0krj6NI5LEfRc4HsBVF6ls3k1Bf7M2NJBKs7ucCO2k5E0c0nGEljbJjUlshyVG8MA0TTNMjtokht0CRoMKozgcknzySSSSTySSa6qzO50E6qu0SSXIOd11LuS0TIwfsdujBZWGfTI24KRnexGDo9rB240QFm2qFy7FmO0AZZjySfc+9B60qlWmszf2ksJebuGSbuROiiBbNQ/ZljYDlye1+Ykl5AVAA2XWgzCbWFifWEEFwsc1zHsK2s7K0i9uO5cGNWGAYy3sW5xnIqM6r6wLNOyWd3tjubS53SwtCgW2EbOjs/yE7QBkc7vp50PpiZTLqSI27bck5ByPvIoWIGPGGLDFU/r/QlkuZnaJvkUh1WXwFw2WR3XjB8xD9eMkho2m3gmhilAwJERwD5AdQcf+tdNQPRF4r6Zp7FlJNvBnkee2mfH61U5bee41qVrUhhFJAWla4kHaiVYhNbrEuUdZAGxkA7wxJ9Kmg0qovXOpYLLt/aX2dwkLhWbwMlm2g7VHGWPAyMmpSuLVdGiukCzpu2ncpBKujf40dSGRv1BBoIO70iK7WSfT5YH7v8AeK2J7S4wAMSoDgPgAbx6uBkMABVE1PUFkL2sF39kuUEsa2907PDuP3bvZ3LAEHAeJd2cbnARea7uuLcaWVlzNOXDZeH7q9jij275mmjGyeNMqMSoeXGWNePSPbg77zob6CSOJGLRff2tuFXbHPZsudh+ZpE3ByAxB80Fq0zSrC6jitmgaGa1UBY3zFcxKMDeksbZZSeS6MQSeTmrJo+jR2kfbhDBSzud7vIxeRizsWckkliT5qvab0Hbdy3uLeecwoRLDEsweBSQcGIkF0QqxyisFIxkY4q30ClKUClKUCqL8bvwK9/Y/nhq9VRfjd+BXv7H88NBeqUpQKUpQQHV9hdTRxJaMApkHeHdMLvDg5VJVRynqxkgAkZAIPNQV/8ADuW5s5IZZViXb91bWwaO2Rhg4lIxJPkjDE7RgkhQ2CL5Sgzj4Z6kYJGs2XtROHktkaTeydpglxbEsdzFJMt4xkygEhc1oNzepEjPI6oi+WYgAe3JP68VlPUVzBLqVxEZpooFdJCIgwnl1CMbDFZ49RJjdd5AODggruLVYfh70GbRTLdAbm2GOHyIdqhe63JU3LqB3HX3Bx5OQjupBc3d9FLbR3USxoRC0cO1p2Ik5eSRtsCKzeHQlgzEA8AWKL4fxSov9oSTXkhA392aTtFuN22FCsarnx6c1Marr0Vs8Cy7szOI12qWAZiqgsR8o3Ooz9WFco6iJvLu2CYMMEcyuTkN3O4NpAHpwUHuc5PjFBW00K50u4uDp8am3ndXEaRIUQ7UUqUVo3T5c7l7gIPKAjc0drlpqGoNzaKhA2lxHEcrz4N0uY/f1KpPn0nipbQfiG15pV7OAiXVtHOXQA7d8auY5FVjkxtt4z7hhnivd+pLhbXQ3JXfcy28c52gg9yNy+MY25ZeCPfHtxQc2h/CG0htmjmiheVg3r7SN2g6xrtQup3EBAd7DO5nIC7iK4rD4azWMkkunzGJyUiiURw9swrzvuxtHcIwQGXD4C5JLMatNt1K82oNbwRhoYkbvSkniXOFjUf1DA/qreNvP3pvWEMsV1LJmBLed4GaUgAlNmHBzwrb1xn60HJpvV7JKYL9UVgyx9+As1s0reImLDMEh49DEjkDcSQDYNQ1BLeJ5ZTtRBkn/wDQHuSeAPJJAqP1XQ0kTay7rdQzG3jRQszZ3YfkBlz+TgEk7sjgZRrvTz6Y7SlpELkzR7JO8YjGWKi9RtolTLgC4zujYKNxwGoLPZae+qXkvfwUBU3IUhkVUOYNNDA+oqSZJx4JYL42kXbV+nYboq0ikSJnZLGxjljz/hdSCB9V8H3Brg6Juof7NgkQGNNpZ2lblmBPcmdz8+5gW7n5gd3vU5Z3scyLJC6SI3hkYMp9uGU4PNB4aNpKWkCQxbtqZ5dizEsxZiSfJLMT/vXbSlApSlApSlAqi/G78Cvf2P54avVUX43fgV7+x/PDQXqlKUClKUCobqLXGgEcdugluZyVijJwvpGXlkP5Y0BBJ8nKgcsKq3V/Ueo2107QRuYY2jOPs5eF4Co7kkkqbpVcPldqocBQxDA8enw916S+u7qaeNFZoLV0CMWMMMveZIWJA9bDEpx5Dr/hFB3yW9rpEb3d2e7dSbVaXZmaeQ4CxQoM7RwAEXwFGScE1H2urXOo6XfXLukUM0Mn2dYsmSPZ3Azu/GWJGNuBwvtkirrPpkTyxSvGrSRbhG5UFk34DbT7ZAAqn9J27Gy1a1ChTFcX0aKQQNk2ZI8A/l+9x/tQcGsa9HLDogRxJL37PuBMnt7gC/cP/wAM5A9LHJweDip6F1Gs3kXO6aytn/T7uW6Q/wD5rUJcaPO2i2YiglEsciusWEDgFpVUsGwBgOrEHBHvjBFWGfQpf7Yhu1CdoWzwOSxDhjIHUhdvqHGPI+Y/7hnlnaG1srO9IJTD212F/NDOW2zAKM8NImQOfSmPHPQu6fp/RDE4jcXFuVdwWCyI0yhyAckBhmrxoXR/bsri1udrRyPJtEZYYiOBGefkfChuOAx4qLtvh7LFpthZrKkht7hZWdwQDHvlJ2jB9QDjA45Hmg7/AIfhYEuLJv7+2kPcY43TLLzFcn67o8KfoUI8AVUNW2/2FrLA5Wa6IBA8b5LaMEfXxn/er1c9Oyf2rBeRMgXsyQzg53OuQ0W3AxkPnJJHH1zxETdAyyWE1o8qDuXCSblB/uY2iIXBHDkRAnyAT5IoOKTUnkv9Djkb7yI3yTkDA3W0aAuf8IfKt/SQfWpHp3WJNW+0uIRDaSrtjmVlE8yRuV5HJCMO5g4BXccHJ3Dvk6IVtTe9MhKvC8TREcb3EatKrZ9JMcaqRj2HNQnS3wtNrPayTTRyi0V1h2w7JWVjJtEz7yGCiQ4AA5wc8chXJ7maW4OitNHFCZ5EQM26dIIwskMZDDDoVwU85wFc+krJf7KOy0S3WOSdY1kkdt88ihpJZDlm4Cr7jwAAPpUb8TdKZoe8gUFe2pmbczWkfcQtcxIgBLrw5JbgRnjBYGC6atZdZlaea9VZbVTBtt1t5FBlVTJIuRIm1sDBBJ9Lcr8ihqSOGAKkEHkEcgg+CK+q5tM09beCGGPOyJEjXccnbGoUZPucCumgUpSgUpSgVRfjd+BXv7H88NXqqL8bvwK9/Y/nhoL1SlKBXncXCxozyMqIoJZmIVVA8kk8AV6VHdQ6Mt5byQsxTdtIYBWw0bK6kqwKsNyjKkYIyPeg4de15G027ns5UkxFLseJ1cdzaQuCp8hiK7On+nYLGERWsSxrxnaMFmAA3MfLHjyayrqL4fyrdCGF3vDcFri5gVjbR4HEbPtk7axmXZ6dpkIifDcGtc0e0aG2gikbe0ccaM3PqZFALc88kZoOylebXCjyyj+pFfD30aglpEAHJJYAAfUnNB71U+sNUmNxaWVtIYXuRIzSjGUSIDcFz+Ygk/X0jwCWWUk6wslOGvLUEexuIgf+C1V7qybS7/YJbvbLCcpJazHvRlsZwYw3HA9iMgUEpruovpml3EkkzTyRIwR3VQzyMdsKsEABO5lGQBnzVX6P12ZDe6fdyTyssHehlnSSOV1KbZx94FfasudrY8Z54rpt9Kso4Vjjj1KfE4uGYw3JaaWMbfvJJEVWXGOMgHb7+8tf5nnhmOm3LSRCRFZpreMbJgA4Kic7lI9iMgjjmgrHwy0KRjp1zBb/AGWIW4779/c167RgBjGhIAD5fc3qzxgVqtVO3up7SBYoLW1t4ogVQS3hGEjG4nCRMT6QSctn3JNfTaxdkD73To/Uqf3ksoLShTGufRhmB4HvkY80Fqr8ZgBk8CqPf6xKDma+dUDGNvslmq7ZAwBjczGVlfBBAwCw+TcSoqK1JrA5NytxebQWDXVyzQHBwsm0N2hG3+YEKqRhzGeKCe134i6eqtELgzOeBHZl5JWII9AaHO0nx5HvVa0SO/ae3uLe2g09VXtdq4Ij7iSEsIxGimRnDgsHZlyd2FG5s/N78VrK1QxWiLCCRj7KkbMi4wxaMLs3rJ7Z2MmSr5wKqGs/EJnMzQW28ZY8sVXJVpZCUPrVC8by7M5UgMjqTkhpNzqW9Ee5v5W3rvRbNPs8XG4MN7bpCUYYf1DZkFlUZInOhdQkuLNZJS7KzOYmlCd1oM/dtJs9JOM4YfMNp5zmsX03qArcxvqqieJuZEDMkSSKcRm4ULumkBRk2yDPKkkggjXNM+JVrK8Eci3Fq8+BEtzbvEJM42hW5Q5zgc8+PpQW2lKUClKUCqL8bvwK9/Y/nhq9VRfjd+BXv7H88NBeqUpQKzPVZLSy1C6fVnDCV0aKZZJN8SlQBbyJE25FXGVfGDubJB86ZWb/ABCdLyQRQia5EZ2yLbo0iQygjBdV2rJJhjwZF2bckMCVIcFvqWib3yib2GSwumZ5Sp49TyAyExkOpJOcso9SkVL2tzoqsNkFuytj70pE6lXxiRnYkld52MTyrEbtoIJrOmaElyEs4reeGMO+e8FKy9s/ebpYyY3Y9tUYDhNyqoIWTPB1l0LbyzuHB/6SGKHbbZGSkW/1BIJSOTnJAyCKC0v1DowIEttYISpGHW2yky7iYpNobapG0rINyNk8jjdyQdZaGZFxbWezAyUto2ljky2QyKnrXgYdC4+uAVJt3THQdjbwW5S1g3hEJkMSs5bauW3NkjJGfNdXUfUK2KxRwQtNPNuWGCNcbiuNxZsbY0XcCWPigpdt8SICzLa2nq9A+5tJJBuz6hmNfXGwzh+HXP8AdnBFSD9f3eA0dheMCd4BtHUgchrd8sOc8rKoPsCvkmwaDpt/3Fmv7pfB/wCmgiQQrkeC7gyORwc5XkfTzYsUGdDXNTnTalldDGdsjvBAWVxgxyp3QcgZIkQqQQpCjkN9Po2q3CtvSGMnaN0ly2WCH0u8cMe0SqQCHjaPwM5AAGiUoKCejr+U7pprQOMepUnJcqMJK+2SNe6owN6hDwBkL6a82+GzxqWlvpNqo4ZYbVDuQ5JTtkSblP8AlBSueVUEnOhVx6tqiW0LyyBiq44RSzszEKqKo8szEKB9SKDPdM0zTriVI5L67kkwyKlyTbyOrgqUG6GOSQYJwuWxzj3q0Wfw106I5FrG555m3THJxk/eluTgc1z6tLfXELq+nW0kbKcxS3n3h4OFIEBQNnHhiAfze9THSupx3NlbSwhlRkACuxZ1KelkdmJLMrKQSTkkGgrnxChNpHYz2qbO1P2yIgqYS6Vo8jjH94Yz7Zx5HkZ0NFuJZ74QoZQTb3m7eWBBE0U6+olpFkjMnKGUZVVBbII2XrLTftGn3ceNxMbFRxy6DcnkEfOo8gj9DVG6R1CP+07eRM5uYpYyzE5c4SVSQSWJARxlmZ+fV2xsUh8dB/DhLf8A6q8EUkZiDbnbu5G3BzuJTt7VVgQAxwudnKVfpdBtbizMCxx/Z5FyojVVTDch024APO4Ee/NSzeOagegxjTbLkFe2uzH+Xz2//t7aDx6D1CZ7eSG8OZ7WVoJH/wAzYFaOX/xxujf71ZagNET/AK7U2A4LW4JyOXEKk+PB2sn/AKVP0ClKUCqL8bvwK9/Y/nhq9VRfjd+BXv7H88NBeqUpQVnqq+kkmtrG2Yo9xvaWRT6orWPaJGU+Vdyyxq3sWJ8ipdjBY254WKGJfCrwB9FVRlmJOAACST7k1F6WgbVdQc/MkVrEv6J99If+Wf8A+kV1dQaS9xJY7SO3FcLLKM43CNJDHx+bE3bbH+kH2oJJbVNyOFwVVgvGMK+0sMfqVX/isn6oug8mo+mM7pJFBeNSwKRpHhXKyAH0ZAxGcfm8GteNZHYDuvB6QpuLiJzjcpcNIJpCzfZoy4KhjjuuP64xQa2i4AA9uP8Aio3qjWfsdncXGNxjQlQc4LnhAceAWIyfpUpXLqmnJcwywy52SKyNjg4YYyD7EeQfrQV8dNxr2/t93PJPKcAi6mt1aQAsVhihkVVAAOPLY8k8196CZbe+ntHlkmh7Uc8TStukj3PIjxF/mkXKqQW55Iya+YNTu4NqXlo9y0fyXFt2iH4xvMcjq8LkeQNy+cN7V2aDZzPNPdXSCJpFSNItysYoYy5G9l47js5JAJAAUZOM0E7SleMN4jtIqMrNGQHAOSpIBCt9DtIOPoR9aD2qvdbWztBDJGrydieCdo0AZnjicFwqn5iB6wPJKDHOKlbHVo5nnSMndC/bkUqVKttVhwRypVgQ3g+1dlBVP+21hv7/APaCFe2EEAdCd24ncIgO8Zfy7f08ZqR6PtnS0XuoY2keeYofmQXE0sqo3+pVkAP6g1K/ZE379i78Y3bRux9N3nFetArFr6x+wyzBcj7DN3I8Z9US/fRxDjkCF5UPsoDEsi+iXaazb4gRNDqNtKgGLiMpym4d62PcQkAZJ2sxA8bokJBKjAaNDMHVWU5VgCCPBB5B/wCKi+ouo47JFyC8sh2QwoR3JpPZVHsB7t4UcmsettZvrWBzBelW7/2GCF0WWMQwJuSZuGwwjdRlRhvQTuBBq5/CTS3ljmvb1/tFxJLJHHM49QhjO0qgziNTIH4AH/8AAuHTmlvBCe8Q00rNLKVzt7snlVzztUBUX/SgqVpUbL1LaoSr3MCkeQZowR/UFqCSpXhaX0cy7oXSRfqjBh/yDivegVRfjd+BXv7H88NXqqL8bvwK9/Y/nhoL1SlKCm9Uao+mXgvHVns5I1iuCilmhaNnMU+ByVIkKtjxhfPAqxad1Bb3EfdgnikTGSyupAH+rn0/0OK72UEEHkH61l3xE6AsoRBcw2UTfehJEVH2nvYVG7cTLuIk2gAf4/BoJrqHrtJLa9+yMjRKogFwJVCfapyqhEzwwRHDs2QBwBnnET0RpySX0bIyv2VeQlDCQHkHbUN2biQbipc5IU+k+cmq9b6fNE4WVWtkjC7A8ixrMy9xYirO8YykEnYK9wN6EyOONF6AsnWOeWZnZpJCo7js5VIfTsy0knAl7vhiOc+9BaqUpQKUpQKpen64mmGeG8jljUzTyrcCJ5YphNIzgs8anZIAdhVgPkGCQRV0pQVbpJ2uLi9vQrJDOIY4Q6FHdIBJmYq3KhmkIXOCVUHAzVppSgUpSgVS/izYs2nGaMBmtJEuNrAMrLHkSBgfI7bMSPBxg1dKzj4waoZEg02LJe6IeTaGLLbxsCcKgLEs4AGB+Vs4GSAotyZVaS6QlZbhQsULbt8kkpVFfa64bewjJ+YkKM7BwutwXC6bbWlnCO9cCNUjjBxvKAB5pDg9uPcdzOfrgBmIBovSk6lZryUFbPT95RQCBNcgMNyhpHzsDFV55aX6rWidL6Q8aNNdeq6nw0p8hPdbdPpHGDgfU7m8saDiHRAufXqkr3THntBmjtUz+VYlPrA8ZcsT+nipKHpCyQYSztlGCOLeIcHyPl96l6UEFN0NYsQRawow8PEghkGPo8W1h/zXi9ndWQ3W7veRD5oZmBnA+sMxxvP+h8k/4x4NjpQc2naglxFHLC25HAZTyOD7EHkEeCDyCCDVO+N34Fe/sfzw1N6XGYL+6iXPalRLhRxhZWZ1nA/RiEf/ALzufeoT43fgV7+x/PDQXqlKUCubUdPS4hkhmUNHIpVgfcN5/of19q6aUGS3mmSQNNbLFCJlUlSLdkWeM52ugs07rEEKJN3pDMPZlqW+GHUQRpdOlMgeEloe8CJGjPMkbZ8vG7H6ZRkbGKtnU/Tq3sO30iRCXiZlDqsmCBvVgQ6HOCCD9RggEZTrmgBissAaCeEs2EHrjkiOScIqpvUlc4jSIrKu6T1IwDbqVUOh+uheJHHcgR3JUsMZ7dwi8GaAnyM/MnzIcgjirfQKUpQKUpQKV5xXCvu2MG2kqcEHDDypx4I+lelApSviWUIrM5CqoJJJwABySSfAAoOHqDXorG3luLltscYyfqT7Ko92J4ArCLdptSmMjgNc6k+2IEl1trePOW9GAO2vOCSc4ygLbqsXX9+2oyQqwIiZg8SMCM26lh9pIIJZ5mXbGoUsIlkOPWcWr4caKZFlv5i2+4Xtwk7t0dohOzHcZ2G9syYLMMFAMAYoPfWdEjgj0axg9MX2mPKkjLpbRzTer6kyRoxP1/rXjd/EgWd3fwXoLGMwNbJChMs6TgDYik+t1fg+PP6V8z6G+lSrdmUXMZkRZnukDXEUcrBO4k4xhELAlduNoPIq1XHTdvJdRXbxK1xEpRJDnKqc5GM4Pk4OMjcceaDN9R60kuv7VvLKV/s9rHYbdpYBsSia49OR6gmUYe44NT7dbXtulw13bKT9lN1CkQkO0Kyq8EzHOXXehJUeN3HAq5x6ZEqyKsUYWQlnARQHZvmZhj1E+5NdNBn1v8QpmsmmAjcd8RC4jguWgMZj3mYRAd1gHzDjOC+OQOKnujOpXura2a6XtzyiZigikQKIZShDbs7WGV4JyTnHAqx4pQQULltUm59MdtF/5ppJj/vxEP6ZH1qC+N34Fe/sfzw1M9JkTNd3Y+W4kAjP1ggHbRh+jMJJAfdZFqG+N34Fe/sfzw0F6pSlApSlAqs9VdMmY9+2/vlAyvpxIF8ECQGNZlGQkhU43EHggrZqUGQXdsJMyRYDBizKTLGRNHje5d908cy5C99uyuNu7uIQKtGgdaSGMmRWuo0O15IVUzwke08CE7gRyJItwYchQKndb6UiuWEgzHMvyyKBnIDBd6n0yAbjjPK5O0qeao2qaXc2cgd90QQYS5ttzRog3nEkWGYIMA9shg7nLTfQNJ07VIriMSQSLIh91OefcH6Ee4PIrqrKrfXI5mMtxDubcUW70+QJOdvnuoj5YKoyxBlj/wBgcT+l9QTMwW2u7a843dq5DWl0FblTwuGB9j2lB+tBdq/GXIIPv/tVdl6xMIY3VndxBAWZhGs0YVfmYNCzcAc8gH9K4l+L2lFQ32yPB+qyA+3lduR59x/7UFi0bQ4bOPt2sYjTJbAycscZJJJJ8D/iu6qHcfGvTRu7Ly3BUEkQwSHhc55cKoGATnOMDzU1LLf3CjtLFZKfzSEXEwH6IhESn9d7j9KCU1jXILOPuXUixrnA3Hlm9lVRy7foATVI1/qBnVZdQQw25P8A09k/E15IMFXuAMmOJSQSmDjy/sp9NQntdPd5I1e/vlBBkmkDGMnJIeQjt264ySqgEKCSNoZhVbx5J5tsn/VX0wICgFVRM7SuGH3MSHdk43BlmjcOJAzBK6fZS3kjQsxaS6VJbqQH0C2fA7S4LxSxuNwhdWDL6yeQ27VI0CgBQAAMADgADwBUT0x04tlDtB3yOd8shHMsrfMx8nHsBk8eSTkmYoPO4gWRGSQBlYFWUjIZWGCCPcEVVu3c6WAIY5b20GcKGDXUA9lTcR34x4AJ3jxlh4ttKCC0zrezuDtSdFk94pT2pgfoY5MN5/SptXBGQcj6jxXPfaXFOu2eKOVfpIiuP+GBqFm+HGmuQTZW4x/hjCjznwuAaCQ1Hqm0tv7+4iQ+ymRd7E+AqA7mJ+gBJqIvBPqY7apJbWZ/vGkBSe4Q+YkT5okYcMzYbBICj5qmtN6dtrY5treGE/WOJEP/ACoBqRoPiGEIqqgCqoAAAwABwAAPAAqkfG78Cvf2P54avVUX43fgV7+x/PDQXqlKUClKUClKUClKUENrfSVvdndIm2TjEseFk4IIBOMOuQDsYMvA4rOus+ip7dFZpILhHlSPuXCBWhaVlCzzMdwkG5VBICliw3ZVQF16sC6yMt1dXFncP9qnE4ESrICqxysAuyPKRRusbbSG3PlScgHdQWvWrdNBtoZJrqa5LjszRytv70JGCYYmbCdrORzjaWDHJUjl6A+IekG0t1uOzDcRxRpI0kIBYooXIcL6s7QfOf8Aiqaejmm1IW9ySwSeKD1zrJLHavEGEIJ9J2qw5C8MDg55rYehLWJ9OFtKkbmAyW0qMin+5dlTepHO6MI3I53A0EB1F8R4Jba4hsraWaORJIzKQLeDDrhsM/qPz+y854NRjdRXU9rG97dLbxFF9MX3Ct6WwrytmXJliaJwm0gSxsMg1Y+ouhNItYnuJrYADGEieVQ7nhI0iRwrMxOAMc5qM03oQ2Mdk9s32a8lcJJmOOdGZhJI+FbLBVAIBV0O1Ru5oI7TdHnuDHHZRrbQt8kt1GFLKAu/tWxwZNyqrNkKm6a4+YMDWh9K9KwWMZ7RMkkgUyTyNvlmIHpLP9APAHAFVjXba97m67SbIjeOO6053ZYt55eS0PrOSFJAaQehcYPNQD30jTPDaXACK0axIlxKkccSRyhDI0YDqoWFIz4CyzSb921RQbHSqJ0t8Q4SHiup1JQsVlcou6Au4hkkwAFLIu/ftVdrxnguBV5RwwBUggjIIOQQfBB96D6pSlApSlApSlAqi/G78Cvf2P54avVUX43fgV7+x/PDQXqlKUClKUClKUClKUELd6ZPcSOJpe1bg8JAzCSUccyS4DRjP5Uwfq5ziuqHp+3Ts7YIh2STHhFzGWBDFTjIJB5Pv71IUoM+1L4X4vZr6KWR5GcyCHcIlyyGNirjkSBCSrcAMBnjkSI0azve3NbIySrtidoppLa4hUD5JQhDFlwBsYHjxx5uFR9/oME7BpY1LgYDrlJAB7CRCHA/TNBADpS2tHe4upJZFRAElubqaV42k3K4jBOEYgoFK+skkDHGZTS7R5ZVuJgyKilII35cK2N00meRIwUAL5Vc55ZgOi26cgjkEgTdIPDyu8rLxj0tIzFeOOMVJ0Coq56Us5ZHkltYJHcgszwoxJUYBJYHkDjNStKCoa10ErF2s9kTySROxOdqSRGU/aEVfml+8wQx2kKo9qtcECxqqRqFVQFVVACqo4CgDgAD2r0pQKUpQKUpQKUpQKovxu/Ar39j+eGr1VF+N34Fe/sfzw0F6pSlApSlApSlApSlApSlApSlApSlApSlApSlApSlApSlApSlAqi/G78Cvf2P54aUoP/Z"/>
          <p:cNvSpPr>
            <a:spLocks noChangeAspect="1" noChangeArrowheads="1"/>
          </p:cNvSpPr>
          <p:nvPr/>
        </p:nvSpPr>
        <p:spPr bwMode="auto">
          <a:xfrm>
            <a:off x="1524001" y="-1112838"/>
            <a:ext cx="1971675" cy="23241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7659" name="Picture 11" descr="http://tothereal.files.wordpress.com/2013/05/thinkingcapwhoa.gif"/>
          <p:cNvPicPr>
            <a:picLocks noChangeAspect="1" noChangeArrowheads="1"/>
          </p:cNvPicPr>
          <p:nvPr/>
        </p:nvPicPr>
        <p:blipFill>
          <a:blip r:embed="rId7" cstate="print"/>
          <a:srcRect/>
          <a:stretch>
            <a:fillRect/>
          </a:stretch>
        </p:blipFill>
        <p:spPr bwMode="auto">
          <a:xfrm>
            <a:off x="8305800" y="0"/>
            <a:ext cx="2362200" cy="2786052"/>
          </a:xfrm>
          <a:prstGeom prst="rect">
            <a:avLst/>
          </a:prstGeom>
          <a:noFill/>
        </p:spPr>
      </p:pic>
      <p:pic>
        <p:nvPicPr>
          <p:cNvPr id="20"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5627949" y="5597861"/>
            <a:ext cx="244475" cy="244475"/>
          </a:xfrm>
          <a:prstGeom prst="rect">
            <a:avLst/>
          </a:prstGeom>
        </p:spPr>
      </p:pic>
      <p:sp>
        <p:nvSpPr>
          <p:cNvPr id="21" name="Oval 20"/>
          <p:cNvSpPr/>
          <p:nvPr/>
        </p:nvSpPr>
        <p:spPr>
          <a:xfrm>
            <a:off x="5069886" y="4805772"/>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2" name="Oval 21"/>
          <p:cNvSpPr/>
          <p:nvPr/>
        </p:nvSpPr>
        <p:spPr>
          <a:xfrm>
            <a:off x="5069886" y="4805772"/>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3" name="TextBox 22"/>
          <p:cNvSpPr txBox="1"/>
          <p:nvPr/>
        </p:nvSpPr>
        <p:spPr>
          <a:xfrm>
            <a:off x="5384972" y="4301717"/>
            <a:ext cx="1422056" cy="461665"/>
          </a:xfrm>
          <a:prstGeom prst="rect">
            <a:avLst/>
          </a:prstGeom>
          <a:noFill/>
        </p:spPr>
        <p:txBody>
          <a:bodyPr wrap="none" rtlCol="0">
            <a:spAutoFit/>
          </a:bodyPr>
          <a:lstStyle/>
          <a:p>
            <a:pPr algn="ctr"/>
            <a:r>
              <a:rPr lang="en-GB" sz="2400" dirty="0">
                <a:solidFill>
                  <a:prstClr val="black"/>
                </a:solidFill>
              </a:rPr>
              <a:t>5 minutes</a:t>
            </a:r>
          </a:p>
        </p:txBody>
      </p:sp>
    </p:spTree>
    <p:extLst>
      <p:ext uri="{BB962C8B-B14F-4D97-AF65-F5344CB8AC3E}">
        <p14:creationId xmlns:p14="http://schemas.microsoft.com/office/powerpoint/2010/main" val="28729705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300000"/>
                                        <p:tgtEl>
                                          <p:spTgt spid="22"/>
                                        </p:tgtEl>
                                      </p:cBhvr>
                                    </p:animEffect>
                                  </p:childTnLst>
                                </p:cTn>
                              </p:par>
                            </p:childTnLst>
                          </p:cTn>
                        </p:par>
                        <p:par>
                          <p:cTn id="8" fill="hold">
                            <p:stCondLst>
                              <p:cond delay="300000"/>
                            </p:stCondLst>
                            <p:childTnLst>
                              <p:par>
                                <p:cTn id="9" presetID="1" presetClass="mediacall" presetSubtype="0" fill="hold" nodeType="afterEffect">
                                  <p:stCondLst>
                                    <p:cond delay="0"/>
                                  </p:stCondLst>
                                  <p:childTnLst>
                                    <p:cmd type="call" cmd="playFrom(0.0)">
                                      <p:cBhvr>
                                        <p:cTn id="10" dur="2178" fill="hold"/>
                                        <p:tgtEl>
                                          <p:spTgt spid="20"/>
                                        </p:tgtEl>
                                      </p:cBhvr>
                                    </p:cmd>
                                  </p:childTnLst>
                                </p:cTn>
                              </p:par>
                            </p:childTnLst>
                          </p:cTn>
                        </p:par>
                      </p:childTnLst>
                    </p:cTn>
                  </p:par>
                </p:childTnLst>
              </p:cTn>
              <p:nextCondLst>
                <p:cond evt="onClick" delay="0">
                  <p:tgtEl>
                    <p:spTgt spid="21"/>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childTnLst>
        </p:cTn>
      </p:par>
    </p:tnLst>
    <p:bldLst>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676400" y="1524001"/>
            <a:ext cx="8839200" cy="1673225"/>
          </a:xfrm>
        </p:spPr>
        <p:txBody>
          <a:bodyPr>
            <a:noAutofit/>
          </a:bodyPr>
          <a:lstStyle/>
          <a:p>
            <a:r>
              <a:rPr lang="en-US" sz="3600" dirty="0" smtClean="0">
                <a:solidFill>
                  <a:srgbClr val="002060"/>
                </a:solidFill>
              </a:rPr>
              <a:t>HW 1.1, </a:t>
            </a:r>
            <a:endParaRPr lang="en-US" sz="3600" dirty="0" smtClean="0">
              <a:solidFill>
                <a:srgbClr val="002060"/>
              </a:solidFill>
            </a:endParaRPr>
          </a:p>
          <a:p>
            <a:r>
              <a:rPr lang="en-US" sz="3600" dirty="0" smtClean="0">
                <a:solidFill>
                  <a:srgbClr val="002060"/>
                </a:solidFill>
              </a:rPr>
              <a:t>Diversity </a:t>
            </a:r>
            <a:r>
              <a:rPr lang="en-US" sz="3600" dirty="0">
                <a:solidFill>
                  <a:srgbClr val="002060"/>
                </a:solidFill>
              </a:rPr>
              <a:t>quilt, and forms</a:t>
            </a:r>
          </a:p>
          <a:p>
            <a:r>
              <a:rPr lang="en-US" sz="3600" dirty="0">
                <a:solidFill>
                  <a:srgbClr val="002060"/>
                </a:solidFill>
              </a:rPr>
              <a:t>******************************</a:t>
            </a:r>
          </a:p>
          <a:p>
            <a:r>
              <a:rPr lang="en-US" sz="3600" u="sng" dirty="0">
                <a:solidFill>
                  <a:srgbClr val="0000CC"/>
                </a:solidFill>
              </a:rPr>
              <a:t>Tutorials</a:t>
            </a:r>
          </a:p>
          <a:p>
            <a:r>
              <a:rPr lang="en-US" sz="2400" dirty="0">
                <a:solidFill>
                  <a:srgbClr val="0000CC"/>
                </a:solidFill>
              </a:rPr>
              <a:t>All Husky Help Times</a:t>
            </a:r>
          </a:p>
          <a:p>
            <a:endParaRPr lang="en-US" sz="2400" dirty="0">
              <a:solidFill>
                <a:srgbClr val="0000CC"/>
              </a:solidFill>
            </a:endParaRPr>
          </a:p>
          <a:p>
            <a:r>
              <a:rPr lang="en-US" sz="2400" dirty="0">
                <a:solidFill>
                  <a:srgbClr val="0000CC"/>
                </a:solidFill>
              </a:rPr>
              <a:t>Tuesday afternoon</a:t>
            </a:r>
          </a:p>
          <a:p>
            <a:r>
              <a:rPr lang="en-US" sz="2400" dirty="0" smtClean="0">
                <a:solidFill>
                  <a:srgbClr val="0000CC"/>
                </a:solidFill>
              </a:rPr>
              <a:t>2:30-3:30 pm</a:t>
            </a:r>
            <a:endParaRPr lang="en-US" sz="2400" dirty="0">
              <a:solidFill>
                <a:srgbClr val="0000CC"/>
              </a:solidFill>
            </a:endParaRPr>
          </a:p>
        </p:txBody>
      </p:sp>
      <p:sp>
        <p:nvSpPr>
          <p:cNvPr id="3" name="Title 2"/>
          <p:cNvSpPr>
            <a:spLocks noGrp="1"/>
          </p:cNvSpPr>
          <p:nvPr>
            <p:ph type="title"/>
          </p:nvPr>
        </p:nvSpPr>
        <p:spPr>
          <a:xfrm>
            <a:off x="2209800" y="0"/>
            <a:ext cx="7772400" cy="1524000"/>
          </a:xfrm>
        </p:spPr>
        <p:txBody>
          <a:bodyPr>
            <a:normAutofit/>
          </a:bodyPr>
          <a:lstStyle/>
          <a:p>
            <a:r>
              <a:rPr lang="en-US" sz="7200" dirty="0">
                <a:solidFill>
                  <a:schemeClr val="tx1"/>
                </a:solidFill>
              </a:rPr>
              <a:t>Homework</a:t>
            </a:r>
          </a:p>
        </p:txBody>
      </p:sp>
    </p:spTree>
    <p:extLst>
      <p:ext uri="{BB962C8B-B14F-4D97-AF65-F5344CB8AC3E}">
        <p14:creationId xmlns:p14="http://schemas.microsoft.com/office/powerpoint/2010/main" val="4003371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openDmnd">
          <a:fgClr>
            <a:schemeClr val="bg1"/>
          </a:fgClr>
          <a:bgClr>
            <a:schemeClr val="accent6">
              <a:lumMod val="40000"/>
              <a:lumOff val="60000"/>
            </a:schemeClr>
          </a:bgClr>
        </a:patt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0" y="304800"/>
            <a:ext cx="9144000" cy="762000"/>
          </a:xfrm>
        </p:spPr>
        <p:txBody>
          <a:bodyPr/>
          <a:lstStyle/>
          <a:p>
            <a:pPr eaLnBrk="1" hangingPunct="1"/>
            <a:r>
              <a:rPr lang="en-US" dirty="0">
                <a:latin typeface="Comic Sans MS" charset="0"/>
              </a:rPr>
              <a:t>Class Procedures and Boundaries</a:t>
            </a:r>
          </a:p>
        </p:txBody>
      </p:sp>
      <p:sp>
        <p:nvSpPr>
          <p:cNvPr id="4099" name="Rectangle 3"/>
          <p:cNvSpPr>
            <a:spLocks noGrp="1" noChangeArrowheads="1"/>
          </p:cNvSpPr>
          <p:nvPr>
            <p:ph type="body" idx="1"/>
          </p:nvPr>
        </p:nvSpPr>
        <p:spPr>
          <a:xfrm>
            <a:off x="187569" y="883919"/>
            <a:ext cx="11816862" cy="6218903"/>
          </a:xfrm>
        </p:spPr>
        <p:txBody>
          <a:bodyPr>
            <a:normAutofit/>
          </a:bodyPr>
          <a:lstStyle/>
          <a:p>
            <a:pPr marL="514350" indent="-514350">
              <a:buFontTx/>
              <a:buAutoNum type="arabicPeriod"/>
            </a:pPr>
            <a:r>
              <a:rPr lang="en-US" dirty="0">
                <a:latin typeface="Comic Sans MS" charset="0"/>
              </a:rPr>
              <a:t>A warm-up will be given everyday.  Get started on it when you walk in the door</a:t>
            </a:r>
            <a:r>
              <a:rPr lang="en-US" dirty="0" smtClean="0">
                <a:latin typeface="Comic Sans MS" charset="0"/>
              </a:rPr>
              <a:t>. You need to keep all warm-ups together. They may be collected at the conclusion of each unit.</a:t>
            </a:r>
            <a:endParaRPr lang="en-US" dirty="0">
              <a:latin typeface="Comic Sans MS" charset="0"/>
            </a:endParaRPr>
          </a:p>
          <a:p>
            <a:pPr marL="514350" indent="-514350">
              <a:buFontTx/>
              <a:buAutoNum type="arabicPeriod"/>
            </a:pPr>
            <a:r>
              <a:rPr lang="en-US" dirty="0">
                <a:latin typeface="Comic Sans MS" charset="0"/>
              </a:rPr>
              <a:t>Sharpen your pencil at the beginning of class.</a:t>
            </a:r>
          </a:p>
          <a:p>
            <a:pPr marL="514350" indent="-514350">
              <a:buFontTx/>
              <a:buAutoNum type="arabicPeriod"/>
            </a:pPr>
            <a:r>
              <a:rPr lang="en-US" dirty="0">
                <a:latin typeface="Comic Sans MS" charset="0"/>
              </a:rPr>
              <a:t>Take care of going to the bathroom before class starts.</a:t>
            </a:r>
          </a:p>
          <a:p>
            <a:pPr marL="514350" indent="-514350">
              <a:buFontTx/>
              <a:buAutoNum type="arabicPeriod"/>
            </a:pPr>
            <a:r>
              <a:rPr lang="en-US" dirty="0">
                <a:latin typeface="Comic Sans MS" charset="0"/>
              </a:rPr>
              <a:t>Ask before simply getting out of your seat.</a:t>
            </a:r>
          </a:p>
          <a:p>
            <a:pPr marL="514350" indent="-514350">
              <a:buFontTx/>
              <a:buAutoNum type="arabicPeriod"/>
            </a:pPr>
            <a:r>
              <a:rPr lang="en-US" dirty="0">
                <a:latin typeface="Comic Sans MS" charset="0"/>
              </a:rPr>
              <a:t>Pick up </a:t>
            </a:r>
            <a:r>
              <a:rPr lang="en-US" dirty="0" smtClean="0">
                <a:latin typeface="Comic Sans MS" charset="0"/>
              </a:rPr>
              <a:t>assigned calculator </a:t>
            </a:r>
            <a:r>
              <a:rPr lang="en-US" dirty="0">
                <a:latin typeface="Comic Sans MS" charset="0"/>
              </a:rPr>
              <a:t>as you walk in the door.</a:t>
            </a:r>
          </a:p>
          <a:p>
            <a:pPr marL="514350" indent="-514350">
              <a:buFontTx/>
              <a:buAutoNum type="arabicPeriod"/>
            </a:pPr>
            <a:r>
              <a:rPr lang="en-US" dirty="0">
                <a:latin typeface="Comic Sans MS" charset="0"/>
              </a:rPr>
              <a:t>Do not touch things that aren’t yours</a:t>
            </a:r>
            <a:r>
              <a:rPr lang="en-US" dirty="0" smtClean="0">
                <a:latin typeface="Comic Sans MS" charset="0"/>
              </a:rPr>
              <a:t>. RESPECT OTHER PEOPLE AND THEIR THINGS! </a:t>
            </a:r>
            <a:r>
              <a:rPr lang="en-US" dirty="0" smtClean="0">
                <a:latin typeface="Comic Sans MS" charset="0"/>
                <a:sym typeface="Wingdings" panose="05000000000000000000" pitchFamily="2" charset="2"/>
              </a:rPr>
              <a:t></a:t>
            </a:r>
            <a:endParaRPr lang="en-US" dirty="0">
              <a:latin typeface="Comic Sans MS" charset="0"/>
            </a:endParaRPr>
          </a:p>
          <a:p>
            <a:pPr marL="514350" indent="-514350">
              <a:buFontTx/>
              <a:buAutoNum type="arabicPeriod"/>
            </a:pPr>
            <a:r>
              <a:rPr lang="en-US" dirty="0">
                <a:latin typeface="Comic Sans MS" charset="0"/>
              </a:rPr>
              <a:t>You are tardy when the bell rings and you aren’t in the door</a:t>
            </a:r>
            <a:r>
              <a:rPr lang="en-US" dirty="0" smtClean="0">
                <a:latin typeface="Comic Sans MS" charset="0"/>
              </a:rPr>
              <a:t>. You MUST bring in a tardy note for this!</a:t>
            </a:r>
          </a:p>
          <a:p>
            <a:pPr marL="514350" indent="-514350">
              <a:buFontTx/>
              <a:buAutoNum type="arabicPeriod"/>
            </a:pPr>
            <a:r>
              <a:rPr lang="en-US" dirty="0" smtClean="0">
                <a:latin typeface="Comic Sans MS" charset="0"/>
              </a:rPr>
              <a:t>Do not ask to go to the bathroom during class, unless you have an emergency. </a:t>
            </a:r>
            <a:endParaRPr lang="en-US" dirty="0">
              <a:latin typeface="Comic Sans MS" charset="0"/>
            </a:endParaRPr>
          </a:p>
        </p:txBody>
      </p:sp>
    </p:spTree>
    <p:extLst>
      <p:ext uri="{BB962C8B-B14F-4D97-AF65-F5344CB8AC3E}">
        <p14:creationId xmlns:p14="http://schemas.microsoft.com/office/powerpoint/2010/main" val="1491383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831" y="147131"/>
            <a:ext cx="11706338" cy="6563739"/>
          </a:xfrm>
        </p:spPr>
      </p:pic>
    </p:spTree>
    <p:extLst>
      <p:ext uri="{BB962C8B-B14F-4D97-AF65-F5344CB8AC3E}">
        <p14:creationId xmlns:p14="http://schemas.microsoft.com/office/powerpoint/2010/main" val="3084051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rgbClr val="7030A0"/>
          </a:fgClr>
          <a:bgClr>
            <a:schemeClr val="accent4">
              <a:lumMod val="20000"/>
              <a:lumOff val="80000"/>
            </a:schemeClr>
          </a:bgClr>
        </a:patt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a:latin typeface="Comic Sans MS" charset="0"/>
              </a:rPr>
              <a:t>Supplies you will need…</a:t>
            </a:r>
          </a:p>
        </p:txBody>
      </p:sp>
      <p:sp>
        <p:nvSpPr>
          <p:cNvPr id="2" name="Content Placeholder 1"/>
          <p:cNvSpPr>
            <a:spLocks noGrp="1"/>
          </p:cNvSpPr>
          <p:nvPr>
            <p:ph idx="1"/>
          </p:nvPr>
        </p:nvSpPr>
        <p:spPr/>
        <p:txBody>
          <a:bodyPr/>
          <a:lstStyle/>
          <a:p>
            <a:endParaRPr lang="en-US"/>
          </a:p>
        </p:txBody>
      </p:sp>
      <p:pic>
        <p:nvPicPr>
          <p:cNvPr id="5124" name="Picture 4" descr="MCj044173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507700" flipH="1">
            <a:off x="9673920" y="94004"/>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5249146" y="1577326"/>
            <a:ext cx="4809254" cy="496768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2500" b="1" u="sng" dirty="0">
                <a:effectLst/>
                <a:latin typeface="Arial Narrow" panose="020B0606020202030204" pitchFamily="34" charset="0"/>
                <a:ea typeface="Times New Roman" panose="02020603050405020304" pitchFamily="18" charset="0"/>
                <a:cs typeface="Times New Roman" panose="02020603050405020304" pitchFamily="18" charset="0"/>
              </a:rPr>
              <a:t>Preferred Items:</a:t>
            </a:r>
            <a:endParaRPr lang="en-US" sz="2500" u="sng"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indent="-228600">
              <a:lnSpc>
                <a:spcPct val="115000"/>
              </a:lnSpc>
              <a:spcBef>
                <a:spcPts val="0"/>
              </a:spcBef>
              <a:spcAft>
                <a:spcPts val="0"/>
              </a:spcAft>
            </a:pPr>
            <a:r>
              <a:rPr lang="en-US" sz="2500" dirty="0">
                <a:effectLst/>
                <a:latin typeface="Comic Sans MS" panose="030F0702030302020204" pitchFamily="66" charset="0"/>
                <a:ea typeface="Calibri" panose="020F0502020204030204" pitchFamily="34" charset="0"/>
                <a:cs typeface="Arial" panose="020B0604020202020204" pitchFamily="34" charset="0"/>
              </a:rPr>
              <a:t>Dry Erase Markers</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15000"/>
              </a:lnSpc>
              <a:spcBef>
                <a:spcPts val="0"/>
              </a:spcBef>
              <a:spcAft>
                <a:spcPts val="0"/>
              </a:spcAft>
            </a:pPr>
            <a:r>
              <a:rPr lang="en-US" sz="2500" dirty="0">
                <a:effectLst/>
                <a:latin typeface="Comic Sans MS" panose="030F0702030302020204" pitchFamily="66" charset="0"/>
                <a:ea typeface="Calibri" panose="020F0502020204030204" pitchFamily="34" charset="0"/>
                <a:cs typeface="Arial" panose="020B0604020202020204" pitchFamily="34" charset="0"/>
              </a:rPr>
              <a:t>Colored Pencils/Markers</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15000"/>
              </a:lnSpc>
              <a:spcBef>
                <a:spcPts val="0"/>
              </a:spcBef>
              <a:spcAft>
                <a:spcPts val="0"/>
              </a:spcAft>
            </a:pPr>
            <a:r>
              <a:rPr lang="en-US" sz="2500" dirty="0">
                <a:effectLst/>
                <a:latin typeface="Comic Sans MS" panose="030F0702030302020204" pitchFamily="66" charset="0"/>
                <a:ea typeface="Calibri" panose="020F0502020204030204" pitchFamily="34" charset="0"/>
                <a:cs typeface="Arial" panose="020B0604020202020204" pitchFamily="34" charset="0"/>
              </a:rPr>
              <a:t>Highlighters</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15000"/>
              </a:lnSpc>
              <a:spcBef>
                <a:spcPts val="0"/>
              </a:spcBef>
              <a:spcAft>
                <a:spcPts val="0"/>
              </a:spcAft>
            </a:pPr>
            <a:r>
              <a:rPr lang="en-US" sz="2500" dirty="0">
                <a:effectLst/>
                <a:latin typeface="Comic Sans MS" panose="030F0702030302020204" pitchFamily="66" charset="0"/>
                <a:ea typeface="Calibri" panose="020F0502020204030204" pitchFamily="34" charset="0"/>
                <a:cs typeface="Arial" panose="020B0604020202020204" pitchFamily="34" charset="0"/>
              </a:rPr>
              <a:t>Ruler</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15000"/>
              </a:lnSpc>
              <a:spcBef>
                <a:spcPts val="0"/>
              </a:spcBef>
              <a:spcAft>
                <a:spcPts val="0"/>
              </a:spcAft>
            </a:pPr>
            <a:r>
              <a:rPr lang="en-US" sz="2500" dirty="0">
                <a:effectLst/>
                <a:latin typeface="Comic Sans MS" panose="030F0702030302020204" pitchFamily="66" charset="0"/>
                <a:ea typeface="Calibri" panose="020F0502020204030204" pitchFamily="34" charset="0"/>
                <a:cs typeface="Arial" panose="020B0604020202020204" pitchFamily="34" charset="0"/>
              </a:rPr>
              <a:t>Compass</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15000"/>
              </a:lnSpc>
              <a:spcBef>
                <a:spcPts val="0"/>
              </a:spcBef>
              <a:spcAft>
                <a:spcPts val="0"/>
              </a:spcAft>
            </a:pPr>
            <a:r>
              <a:rPr lang="en-US" sz="2500" dirty="0">
                <a:effectLst/>
                <a:latin typeface="Comic Sans MS" panose="030F0702030302020204" pitchFamily="66" charset="0"/>
                <a:ea typeface="Calibri" panose="020F0502020204030204" pitchFamily="34" charset="0"/>
                <a:cs typeface="Arial" panose="020B0604020202020204" pitchFamily="34" charset="0"/>
              </a:rPr>
              <a:t>Hand Sanitizer</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15000"/>
              </a:lnSpc>
              <a:spcBef>
                <a:spcPts val="0"/>
              </a:spcBef>
              <a:spcAft>
                <a:spcPts val="0"/>
              </a:spcAft>
            </a:pPr>
            <a:r>
              <a:rPr lang="en-US" sz="2500" dirty="0">
                <a:effectLst/>
                <a:latin typeface="Comic Sans MS" panose="030F0702030302020204" pitchFamily="66" charset="0"/>
                <a:ea typeface="Calibri" panose="020F0502020204030204" pitchFamily="34" charset="0"/>
                <a:cs typeface="Arial" panose="020B0604020202020204" pitchFamily="34" charset="0"/>
              </a:rPr>
              <a:t>Tissues</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p:cNvSpPr txBox="1">
            <a:spLocks noChangeArrowheads="1"/>
          </p:cNvSpPr>
          <p:nvPr/>
        </p:nvSpPr>
        <p:spPr bwMode="auto">
          <a:xfrm>
            <a:off x="237789" y="1599528"/>
            <a:ext cx="4733456" cy="494548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2500" b="1" u="sng" dirty="0">
                <a:effectLst/>
                <a:latin typeface="Arial Narrow" panose="020B0606020202030204" pitchFamily="34" charset="0"/>
                <a:ea typeface="Times New Roman" panose="02020603050405020304" pitchFamily="18" charset="0"/>
                <a:cs typeface="Times New Roman" panose="02020603050405020304" pitchFamily="18" charset="0"/>
              </a:rPr>
              <a:t>Required Items:</a:t>
            </a:r>
            <a:endParaRPr lang="en-US" sz="2500" u="sng"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indent="-228600">
              <a:spcBef>
                <a:spcPts val="0"/>
              </a:spcBef>
              <a:spcAft>
                <a:spcPts val="0"/>
              </a:spcAft>
            </a:pPr>
            <a:r>
              <a:rPr lang="en-US" sz="2500" dirty="0">
                <a:effectLst/>
                <a:latin typeface="Comic Sans MS" panose="030F0702030302020204" pitchFamily="66" charset="0"/>
                <a:ea typeface="Times New Roman" panose="02020603050405020304" pitchFamily="18" charset="0"/>
                <a:cs typeface="Arial" panose="020B0604020202020204" pitchFamily="34" charset="0"/>
              </a:rPr>
              <a:t>TI-84 Plus graphing calculator </a:t>
            </a:r>
            <a:endParaRPr lang="en-US" sz="25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indent="-228600">
              <a:spcBef>
                <a:spcPts val="0"/>
              </a:spcBef>
              <a:spcAft>
                <a:spcPts val="0"/>
              </a:spcAft>
            </a:pPr>
            <a:r>
              <a:rPr lang="en-US" sz="2500" dirty="0">
                <a:effectLst/>
                <a:latin typeface="Comic Sans MS" panose="030F0702030302020204" pitchFamily="66" charset="0"/>
                <a:ea typeface="Times New Roman" panose="02020603050405020304" pitchFamily="18" charset="0"/>
                <a:cs typeface="Arial" panose="020B0604020202020204" pitchFamily="34" charset="0"/>
              </a:rPr>
              <a:t>3-Ring binder - about 1.5”</a:t>
            </a:r>
            <a:endParaRPr lang="en-US" sz="25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indent="-228600">
              <a:spcBef>
                <a:spcPts val="0"/>
              </a:spcBef>
              <a:spcAft>
                <a:spcPts val="0"/>
              </a:spcAft>
            </a:pPr>
            <a:r>
              <a:rPr lang="en-US" sz="2500" dirty="0">
                <a:effectLst/>
                <a:latin typeface="Comic Sans MS" panose="030F0702030302020204" pitchFamily="66" charset="0"/>
                <a:ea typeface="Times New Roman" panose="02020603050405020304" pitchFamily="18" charset="0"/>
                <a:cs typeface="Arial" panose="020B0604020202020204" pitchFamily="34" charset="0"/>
              </a:rPr>
              <a:t>Dividers</a:t>
            </a:r>
            <a:endParaRPr lang="en-US" sz="25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indent="-228600">
              <a:spcBef>
                <a:spcPts val="0"/>
              </a:spcBef>
              <a:spcAft>
                <a:spcPts val="0"/>
              </a:spcAft>
            </a:pPr>
            <a:r>
              <a:rPr lang="en-US" sz="2500" dirty="0">
                <a:effectLst/>
                <a:latin typeface="Comic Sans MS" panose="030F0702030302020204" pitchFamily="66" charset="0"/>
                <a:ea typeface="Times New Roman" panose="02020603050405020304" pitchFamily="18" charset="0"/>
                <a:cs typeface="Arial" panose="020B0604020202020204" pitchFamily="34" charset="0"/>
              </a:rPr>
              <a:t>Loose-leaf paper</a:t>
            </a:r>
            <a:endParaRPr lang="en-US" sz="25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indent="-228600">
              <a:spcBef>
                <a:spcPts val="0"/>
              </a:spcBef>
              <a:spcAft>
                <a:spcPts val="0"/>
              </a:spcAft>
            </a:pPr>
            <a:r>
              <a:rPr lang="en-US" sz="2500" dirty="0">
                <a:effectLst/>
                <a:latin typeface="Comic Sans MS" panose="030F0702030302020204" pitchFamily="66" charset="0"/>
                <a:ea typeface="Times New Roman" panose="02020603050405020304" pitchFamily="18" charset="0"/>
                <a:cs typeface="Arial" panose="020B0604020202020204" pitchFamily="34" charset="0"/>
              </a:rPr>
              <a:t>Graph paper</a:t>
            </a:r>
            <a:endParaRPr lang="en-US" sz="25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indent="-228600">
              <a:spcBef>
                <a:spcPts val="0"/>
              </a:spcBef>
              <a:spcAft>
                <a:spcPts val="0"/>
              </a:spcAft>
            </a:pPr>
            <a:r>
              <a:rPr lang="en-US" sz="2500" dirty="0">
                <a:effectLst/>
                <a:latin typeface="Comic Sans MS" panose="030F0702030302020204" pitchFamily="66" charset="0"/>
                <a:ea typeface="Times New Roman" panose="02020603050405020304" pitchFamily="18" charset="0"/>
                <a:cs typeface="Arial" panose="020B0604020202020204" pitchFamily="34" charset="0"/>
              </a:rPr>
              <a:t>Spiral Ring Composition Notebook (to keep homework and misc. classwork)</a:t>
            </a:r>
            <a:endParaRPr lang="en-US" sz="25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indent="-228600">
              <a:spcBef>
                <a:spcPts val="0"/>
              </a:spcBef>
              <a:spcAft>
                <a:spcPts val="0"/>
              </a:spcAft>
            </a:pPr>
            <a:r>
              <a:rPr lang="en-US" sz="2500" dirty="0">
                <a:effectLst/>
                <a:latin typeface="Comic Sans MS" panose="030F0702030302020204" pitchFamily="66" charset="0"/>
                <a:ea typeface="Times New Roman" panose="02020603050405020304" pitchFamily="18" charset="0"/>
                <a:cs typeface="Arial" panose="020B0604020202020204" pitchFamily="34" charset="0"/>
              </a:rPr>
              <a:t>Pencils </a:t>
            </a:r>
            <a:endParaRPr lang="en-US" sz="25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168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1200" y="0"/>
            <a:ext cx="8229600" cy="990600"/>
          </a:xfrm>
        </p:spPr>
        <p:txBody>
          <a:bodyPr/>
          <a:lstStyle/>
          <a:p>
            <a:pPr eaLnBrk="1" hangingPunct="1"/>
            <a:r>
              <a:rPr lang="en-US" u="sng">
                <a:latin typeface="Comic Sans MS" charset="0"/>
              </a:rPr>
              <a:t>Grading Policy</a:t>
            </a:r>
          </a:p>
        </p:txBody>
      </p:sp>
      <p:sp>
        <p:nvSpPr>
          <p:cNvPr id="6147" name="Rectangle 3"/>
          <p:cNvSpPr>
            <a:spLocks noGrp="1" noChangeArrowheads="1"/>
          </p:cNvSpPr>
          <p:nvPr>
            <p:ph type="body" idx="1"/>
          </p:nvPr>
        </p:nvSpPr>
        <p:spPr>
          <a:xfrm>
            <a:off x="1981200" y="990600"/>
            <a:ext cx="8229600" cy="5486400"/>
          </a:xfrm>
        </p:spPr>
        <p:txBody>
          <a:bodyPr/>
          <a:lstStyle/>
          <a:p>
            <a:pPr eaLnBrk="1" hangingPunct="1">
              <a:buFontTx/>
              <a:buNone/>
            </a:pPr>
            <a:r>
              <a:rPr lang="en-US" dirty="0">
                <a:latin typeface="Arial" charset="0"/>
              </a:rPr>
              <a:t>  </a:t>
            </a:r>
          </a:p>
          <a:p>
            <a:pPr algn="ctr" eaLnBrk="1" hangingPunct="1">
              <a:buFontTx/>
              <a:buNone/>
            </a:pPr>
            <a:r>
              <a:rPr lang="en-US" dirty="0">
                <a:latin typeface="Comic Sans MS" charset="0"/>
              </a:rPr>
              <a:t>Major </a:t>
            </a:r>
            <a:r>
              <a:rPr lang="en-US" dirty="0" smtClean="0">
                <a:latin typeface="Comic Sans MS" charset="0"/>
              </a:rPr>
              <a:t>60%</a:t>
            </a:r>
            <a:r>
              <a:rPr lang="en-US" dirty="0">
                <a:latin typeface="Comic Sans MS" charset="0"/>
              </a:rPr>
              <a:t>	  Minor </a:t>
            </a:r>
            <a:r>
              <a:rPr lang="en-US" dirty="0" smtClean="0">
                <a:latin typeface="Comic Sans MS" charset="0"/>
              </a:rPr>
              <a:t>30%    </a:t>
            </a:r>
            <a:r>
              <a:rPr lang="en-US" dirty="0">
                <a:latin typeface="Comic Sans MS" charset="0"/>
              </a:rPr>
              <a:t>HW </a:t>
            </a:r>
            <a:r>
              <a:rPr lang="en-US" dirty="0" smtClean="0">
                <a:latin typeface="Comic Sans MS" charset="0"/>
              </a:rPr>
              <a:t>10%</a:t>
            </a:r>
            <a:endParaRPr lang="en-US" dirty="0">
              <a:latin typeface="Comic Sans MS" charset="0"/>
            </a:endParaRPr>
          </a:p>
          <a:p>
            <a:pPr algn="ctr" eaLnBrk="1" hangingPunct="1">
              <a:buFontTx/>
              <a:buNone/>
            </a:pPr>
            <a:endParaRPr lang="en-US" sz="1200" dirty="0">
              <a:latin typeface="Comic Sans MS" charset="0"/>
            </a:endParaRPr>
          </a:p>
          <a:p>
            <a:pPr eaLnBrk="1" hangingPunct="1">
              <a:buFontTx/>
              <a:buNone/>
            </a:pPr>
            <a:endParaRPr lang="en-US" dirty="0">
              <a:latin typeface="Comic Sans MS" charset="0"/>
            </a:endParaRPr>
          </a:p>
          <a:p>
            <a:pPr eaLnBrk="1" hangingPunct="1">
              <a:buFontTx/>
              <a:buNone/>
            </a:pPr>
            <a:endParaRPr lang="en-US" dirty="0">
              <a:latin typeface="Comic Sans MS" charset="0"/>
            </a:endParaRPr>
          </a:p>
          <a:p>
            <a:pPr algn="ctr" eaLnBrk="1" hangingPunct="1">
              <a:buFontTx/>
              <a:buNone/>
            </a:pPr>
            <a:r>
              <a:rPr lang="en-US" dirty="0" smtClean="0">
                <a:latin typeface="Comic Sans MS" charset="0"/>
              </a:rPr>
              <a:t>There will be a State Final Exam which counts for 20% of the final course grade!!</a:t>
            </a:r>
            <a:endParaRPr lang="en-US" dirty="0">
              <a:latin typeface="Comic Sans MS" charset="0"/>
            </a:endParaRPr>
          </a:p>
        </p:txBody>
      </p:sp>
      <p:pic>
        <p:nvPicPr>
          <p:cNvPr id="6148" name="Picture 5" descr="MCj039748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30493" y="3932905"/>
            <a:ext cx="2360613"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565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152400"/>
            <a:ext cx="8229600" cy="838200"/>
          </a:xfrm>
        </p:spPr>
        <p:txBody>
          <a:bodyPr/>
          <a:lstStyle/>
          <a:p>
            <a:pPr eaLnBrk="1" hangingPunct="1"/>
            <a:r>
              <a:rPr lang="en-US">
                <a:latin typeface="Comic Sans MS" charset="0"/>
              </a:rPr>
              <a:t>Make Up Policy</a:t>
            </a:r>
          </a:p>
        </p:txBody>
      </p:sp>
      <p:sp>
        <p:nvSpPr>
          <p:cNvPr id="7171" name="Rectangle 3"/>
          <p:cNvSpPr>
            <a:spLocks noGrp="1" noChangeArrowheads="1"/>
          </p:cNvSpPr>
          <p:nvPr>
            <p:ph type="body" idx="1"/>
          </p:nvPr>
        </p:nvSpPr>
        <p:spPr>
          <a:xfrm>
            <a:off x="1584101" y="1447800"/>
            <a:ext cx="8976575" cy="5105400"/>
          </a:xfrm>
        </p:spPr>
        <p:txBody>
          <a:bodyPr>
            <a:normAutofit/>
          </a:bodyPr>
          <a:lstStyle/>
          <a:p>
            <a:pPr eaLnBrk="1" hangingPunct="1">
              <a:lnSpc>
                <a:spcPct val="90000"/>
              </a:lnSpc>
              <a:buFontTx/>
              <a:buNone/>
            </a:pPr>
            <a:r>
              <a:rPr lang="en-US" sz="3000" dirty="0">
                <a:latin typeface="Arial" charset="0"/>
              </a:rPr>
              <a:t>Heritage HS allows students to complete missed homework and project assignments for </a:t>
            </a:r>
            <a:r>
              <a:rPr lang="en-US" sz="3000" b="1" u="sng" dirty="0" smtClean="0">
                <a:latin typeface="Arial" charset="0"/>
              </a:rPr>
              <a:t>60% </a:t>
            </a:r>
            <a:r>
              <a:rPr lang="en-US" sz="3000" b="1" u="sng" dirty="0">
                <a:latin typeface="Arial" charset="0"/>
              </a:rPr>
              <a:t>of the earned grade, if completed by pre-set Make-up deadlines.</a:t>
            </a:r>
            <a:r>
              <a:rPr lang="en-US" sz="3000" b="1" dirty="0">
                <a:latin typeface="Arial" charset="0"/>
              </a:rPr>
              <a:t> </a:t>
            </a:r>
            <a:r>
              <a:rPr lang="en-US" sz="3000" dirty="0">
                <a:latin typeface="Arial" charset="0"/>
              </a:rPr>
              <a:t> These deadlines occur </a:t>
            </a:r>
            <a:r>
              <a:rPr lang="en-US" sz="3000" b="1" u="sng" dirty="0">
                <a:latin typeface="Arial" charset="0"/>
              </a:rPr>
              <a:t>mid-quarter</a:t>
            </a:r>
            <a:r>
              <a:rPr lang="en-US" sz="3000" dirty="0">
                <a:latin typeface="Arial" charset="0"/>
              </a:rPr>
              <a:t> and </a:t>
            </a:r>
            <a:r>
              <a:rPr lang="en-US" sz="3000" b="1" u="sng" dirty="0">
                <a:latin typeface="Arial" charset="0"/>
              </a:rPr>
              <a:t>prior to midterm/final exam periods each quarter</a:t>
            </a:r>
            <a:r>
              <a:rPr lang="en-US" sz="3000" dirty="0">
                <a:latin typeface="Arial" charset="0"/>
              </a:rPr>
              <a:t>.  </a:t>
            </a:r>
            <a:r>
              <a:rPr lang="en-US" sz="3000" b="1" u="sng" dirty="0">
                <a:latin typeface="Arial" charset="0"/>
              </a:rPr>
              <a:t>No late work may be turned in past these deadlines</a:t>
            </a:r>
            <a:r>
              <a:rPr lang="en-US" sz="3000" dirty="0">
                <a:latin typeface="Arial" charset="0"/>
              </a:rPr>
              <a:t>.  </a:t>
            </a:r>
            <a:r>
              <a:rPr lang="en-US" sz="3000" dirty="0" smtClean="0">
                <a:latin typeface="Arial" charset="0"/>
              </a:rPr>
              <a:t>Late Classwork is NOT ACCEPTED per School Policy (unless students were absent on the day it was assigned).</a:t>
            </a:r>
            <a:endParaRPr lang="en-US" sz="3000" dirty="0">
              <a:latin typeface="Arial" charset="0"/>
            </a:endParaRPr>
          </a:p>
        </p:txBody>
      </p:sp>
    </p:spTree>
    <p:extLst>
      <p:ext uri="{BB962C8B-B14F-4D97-AF65-F5344CB8AC3E}">
        <p14:creationId xmlns:p14="http://schemas.microsoft.com/office/powerpoint/2010/main" val="3300176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81200" y="274638"/>
            <a:ext cx="8229600" cy="639762"/>
          </a:xfrm>
        </p:spPr>
        <p:txBody>
          <a:bodyPr/>
          <a:lstStyle/>
          <a:p>
            <a:r>
              <a:rPr lang="en-US" sz="3200" b="1">
                <a:solidFill>
                  <a:schemeClr val="tx1"/>
                </a:solidFill>
                <a:latin typeface="Arial" charset="0"/>
              </a:rPr>
              <a:t>Re-Test Policy (Heritage HS-wide policy)</a:t>
            </a:r>
            <a:r>
              <a:rPr lang="en-US" sz="3200">
                <a:solidFill>
                  <a:schemeClr val="tx1"/>
                </a:solidFill>
                <a:latin typeface="Arial" charset="0"/>
              </a:rPr>
              <a:t>:</a:t>
            </a:r>
            <a:endParaRPr lang="en-US" sz="3200">
              <a:latin typeface="Arial" charset="0"/>
            </a:endParaRPr>
          </a:p>
        </p:txBody>
      </p:sp>
      <p:sp>
        <p:nvSpPr>
          <p:cNvPr id="8195" name="Content Placeholder 2"/>
          <p:cNvSpPr>
            <a:spLocks noGrp="1"/>
          </p:cNvSpPr>
          <p:nvPr>
            <p:ph idx="1"/>
          </p:nvPr>
        </p:nvSpPr>
        <p:spPr>
          <a:xfrm>
            <a:off x="1676400" y="1417638"/>
            <a:ext cx="8991600" cy="5211763"/>
          </a:xfrm>
        </p:spPr>
        <p:txBody>
          <a:bodyPr>
            <a:normAutofit/>
          </a:bodyPr>
          <a:lstStyle/>
          <a:p>
            <a:pPr>
              <a:buFontTx/>
              <a:buNone/>
            </a:pPr>
            <a:r>
              <a:rPr lang="en-US" sz="2400" dirty="0">
                <a:latin typeface="Arial" charset="0"/>
              </a:rPr>
              <a:t>Students may be re-assessed on any and all tests throughout an academic quarter. </a:t>
            </a:r>
          </a:p>
          <a:p>
            <a:pPr>
              <a:buFontTx/>
              <a:buNone/>
            </a:pPr>
            <a:r>
              <a:rPr lang="en-US" sz="2400" dirty="0">
                <a:latin typeface="Arial" charset="0"/>
              </a:rPr>
              <a:t> The re-assessment may not be in the same form as the original test. The highest possible grade for a retake is a </a:t>
            </a:r>
            <a:r>
              <a:rPr lang="en-US" sz="2400" dirty="0" smtClean="0">
                <a:latin typeface="Arial" charset="0"/>
              </a:rPr>
              <a:t>70</a:t>
            </a:r>
            <a:r>
              <a:rPr lang="en-US" sz="2400" dirty="0">
                <a:latin typeface="Arial" charset="0"/>
              </a:rPr>
              <a:t>%.</a:t>
            </a:r>
          </a:p>
          <a:p>
            <a:pPr>
              <a:buFontTx/>
              <a:buNone/>
            </a:pPr>
            <a:endParaRPr lang="en-US" sz="2400" dirty="0">
              <a:latin typeface="Arial" charset="0"/>
            </a:endParaRPr>
          </a:p>
          <a:p>
            <a:pPr>
              <a:buFontTx/>
              <a:buNone/>
            </a:pPr>
            <a:r>
              <a:rPr lang="en-US" sz="2400" dirty="0">
                <a:latin typeface="Arial" charset="0"/>
              </a:rPr>
              <a:t>In order to qualify for a re-assessment, each student must…</a:t>
            </a:r>
          </a:p>
          <a:p>
            <a:r>
              <a:rPr lang="en-US" sz="2400" dirty="0">
                <a:latin typeface="Arial" charset="0"/>
              </a:rPr>
              <a:t>Have every homework assignment for the given unit completed by the re-test date.</a:t>
            </a:r>
          </a:p>
          <a:p>
            <a:r>
              <a:rPr lang="en-US" sz="2400" dirty="0">
                <a:latin typeface="Arial" charset="0"/>
              </a:rPr>
              <a:t>Complete the re-test on the date </a:t>
            </a:r>
            <a:r>
              <a:rPr lang="en-US" sz="2400" u="sng" dirty="0">
                <a:latin typeface="Arial" charset="0"/>
              </a:rPr>
              <a:t>chosen by the teacher</a:t>
            </a:r>
            <a:r>
              <a:rPr lang="en-US" sz="2400" dirty="0">
                <a:latin typeface="Arial" charset="0"/>
              </a:rPr>
              <a:t> (within a week of having the test returned to the student).</a:t>
            </a:r>
          </a:p>
          <a:p>
            <a:r>
              <a:rPr lang="en-US" sz="2400" dirty="0">
                <a:latin typeface="Arial" charset="0"/>
              </a:rPr>
              <a:t>Remediate with the teacher on the material prior to the re-test.</a:t>
            </a:r>
          </a:p>
          <a:p>
            <a:pPr>
              <a:buFontTx/>
              <a:buNone/>
            </a:pPr>
            <a:endParaRPr lang="en-US" dirty="0">
              <a:latin typeface="Arial" charset="0"/>
            </a:endParaRPr>
          </a:p>
        </p:txBody>
      </p:sp>
    </p:spTree>
    <p:extLst>
      <p:ext uri="{BB962C8B-B14F-4D97-AF65-F5344CB8AC3E}">
        <p14:creationId xmlns:p14="http://schemas.microsoft.com/office/powerpoint/2010/main" val="1894252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0" y="274638"/>
            <a:ext cx="9144000" cy="792162"/>
          </a:xfrm>
        </p:spPr>
        <p:txBody>
          <a:bodyPr>
            <a:normAutofit fontScale="90000"/>
          </a:bodyPr>
          <a:lstStyle/>
          <a:p>
            <a:r>
              <a:rPr lang="en-US" sz="2800" b="1" dirty="0">
                <a:latin typeface="Arial" charset="0"/>
              </a:rPr>
              <a:t>Quiz Replacement Policy </a:t>
            </a:r>
            <a:br>
              <a:rPr lang="en-US" sz="2800" b="1" dirty="0">
                <a:latin typeface="Arial" charset="0"/>
              </a:rPr>
            </a:br>
            <a:r>
              <a:rPr lang="en-US" sz="2800" b="1" dirty="0">
                <a:latin typeface="Arial" charset="0"/>
              </a:rPr>
              <a:t>(Math Dept. policy):</a:t>
            </a:r>
            <a:endParaRPr lang="en-US" sz="2800" dirty="0">
              <a:latin typeface="Arial" charset="0"/>
            </a:endParaRPr>
          </a:p>
        </p:txBody>
      </p:sp>
      <p:sp>
        <p:nvSpPr>
          <p:cNvPr id="9219" name="Content Placeholder 2"/>
          <p:cNvSpPr>
            <a:spLocks noGrp="1"/>
          </p:cNvSpPr>
          <p:nvPr>
            <p:ph idx="1"/>
          </p:nvPr>
        </p:nvSpPr>
        <p:spPr>
          <a:xfrm>
            <a:off x="1981200" y="1600201"/>
            <a:ext cx="8229600" cy="4525963"/>
          </a:xfrm>
        </p:spPr>
        <p:txBody>
          <a:bodyPr/>
          <a:lstStyle/>
          <a:p>
            <a:pPr>
              <a:buFontTx/>
              <a:buNone/>
            </a:pPr>
            <a:r>
              <a:rPr lang="en-US" dirty="0">
                <a:latin typeface="Arial" charset="0"/>
              </a:rPr>
              <a:t>It is the philosophy here at Heritage HS that assessments are given in an attempt to see where each student is at in their learning, and make adjustments to further their education.  Therefore, if a student performs better on a unit test than they did on a quiz within this unit, they may replace their </a:t>
            </a:r>
            <a:r>
              <a:rPr lang="en-US" dirty="0" smtClean="0">
                <a:latin typeface="Arial" charset="0"/>
              </a:rPr>
              <a:t>lowest </a:t>
            </a:r>
            <a:r>
              <a:rPr lang="en-US" dirty="0">
                <a:latin typeface="Arial" charset="0"/>
              </a:rPr>
              <a:t>quiz grade with the better unit test grade.  </a:t>
            </a:r>
            <a:endParaRPr lang="en-US" dirty="0" smtClean="0">
              <a:latin typeface="Arial" charset="0"/>
            </a:endParaRPr>
          </a:p>
          <a:p>
            <a:pPr>
              <a:buFontTx/>
              <a:buNone/>
            </a:pPr>
            <a:r>
              <a:rPr lang="en-US" dirty="0" smtClean="0">
                <a:latin typeface="Arial" charset="0"/>
              </a:rPr>
              <a:t>Only </a:t>
            </a:r>
            <a:r>
              <a:rPr lang="en-US" b="1" dirty="0">
                <a:latin typeface="Arial" charset="0"/>
              </a:rPr>
              <a:t>original</a:t>
            </a:r>
            <a:r>
              <a:rPr lang="en-US" dirty="0">
                <a:latin typeface="Arial" charset="0"/>
              </a:rPr>
              <a:t> test scores may replace quiz scores, not re-test scores.</a:t>
            </a:r>
          </a:p>
        </p:txBody>
      </p:sp>
    </p:spTree>
    <p:extLst>
      <p:ext uri="{BB962C8B-B14F-4D97-AF65-F5344CB8AC3E}">
        <p14:creationId xmlns:p14="http://schemas.microsoft.com/office/powerpoint/2010/main" val="54245972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6179</TotalTime>
  <Words>1365</Words>
  <Application>Microsoft Office PowerPoint</Application>
  <PresentationFormat>Widescreen</PresentationFormat>
  <Paragraphs>162</Paragraphs>
  <Slides>28</Slides>
  <Notes>2</Notes>
  <HiddenSlides>0</HiddenSlides>
  <MMClips>3</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28</vt:i4>
      </vt:variant>
    </vt:vector>
  </HeadingPairs>
  <TitlesOfParts>
    <vt:vector size="45" baseType="lpstr">
      <vt:lpstr>MS PMincho</vt:lpstr>
      <vt:lpstr>Amienne</vt:lpstr>
      <vt:lpstr>Arial</vt:lpstr>
      <vt:lpstr>Arial Black</vt:lpstr>
      <vt:lpstr>Arial Narrow</vt:lpstr>
      <vt:lpstr>Calibri</vt:lpstr>
      <vt:lpstr>Calibri Light</vt:lpstr>
      <vt:lpstr>Comic Sans MS</vt:lpstr>
      <vt:lpstr>Courier New</vt:lpstr>
      <vt:lpstr>Georgia</vt:lpstr>
      <vt:lpstr>Tahoma</vt:lpstr>
      <vt:lpstr>Times New Roman</vt:lpstr>
      <vt:lpstr>Wingdings</vt:lpstr>
      <vt:lpstr>Wingdings 2</vt:lpstr>
      <vt:lpstr>Office Theme</vt:lpstr>
      <vt:lpstr>Civic</vt:lpstr>
      <vt:lpstr>1_Office Theme</vt:lpstr>
      <vt:lpstr>Welcome to Special Topics (Math Plus)!!</vt:lpstr>
      <vt:lpstr>Instructor Information</vt:lpstr>
      <vt:lpstr>Class Procedures and Boundaries</vt:lpstr>
      <vt:lpstr>PowerPoint Presentation</vt:lpstr>
      <vt:lpstr>Supplies you will need…</vt:lpstr>
      <vt:lpstr>Grading Policy</vt:lpstr>
      <vt:lpstr>Make Up Policy</vt:lpstr>
      <vt:lpstr>Re-Test Policy (Heritage HS-wide policy):</vt:lpstr>
      <vt:lpstr>Quiz Replacement Policy  (Math Dept. policy):</vt:lpstr>
      <vt:lpstr>Husky Help </vt:lpstr>
      <vt:lpstr>Internet Safety</vt:lpstr>
      <vt:lpstr>PowerPoint Presentation</vt:lpstr>
      <vt:lpstr>Course Skills</vt:lpstr>
      <vt:lpstr>Special Topics Unit 1 Day 1 Notes Mrs. Perry</vt:lpstr>
      <vt:lpstr>Key Vocabulary</vt:lpstr>
      <vt:lpstr>PowerPoint Presentation</vt:lpstr>
      <vt:lpstr>Writing Expressions</vt:lpstr>
      <vt:lpstr>PowerPoint Presentation</vt:lpstr>
      <vt:lpstr>Let’s do some together </vt:lpstr>
      <vt:lpstr>Now you try!!</vt:lpstr>
      <vt:lpstr>Simplifying Expressions</vt:lpstr>
      <vt:lpstr>Try some with your partner </vt:lpstr>
      <vt:lpstr>Distributive Property</vt:lpstr>
      <vt:lpstr>Independent Practice</vt:lpstr>
      <vt:lpstr>When multiplying expressions we simply use the distributive property several times…</vt:lpstr>
      <vt:lpstr>Let’s do a few together! </vt:lpstr>
      <vt:lpstr>Your turn!!</vt:lpstr>
      <vt:lpstr>Homework</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koverton</dc:creator>
  <cp:lastModifiedBy>koverton</cp:lastModifiedBy>
  <cp:revision>23</cp:revision>
  <dcterms:created xsi:type="dcterms:W3CDTF">2017-08-18T12:38:45Z</dcterms:created>
  <dcterms:modified xsi:type="dcterms:W3CDTF">2019-08-23T17:52:42Z</dcterms:modified>
</cp:coreProperties>
</file>